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Lst>
  <p:notesMasterIdLst>
    <p:notesMasterId r:id="rId79"/>
  </p:notesMasterIdLst>
  <p:sldIdLst>
    <p:sldId id="383" r:id="rId5"/>
    <p:sldId id="384" r:id="rId6"/>
    <p:sldId id="385" r:id="rId7"/>
    <p:sldId id="386" r:id="rId8"/>
    <p:sldId id="387" r:id="rId9"/>
    <p:sldId id="388" r:id="rId10"/>
    <p:sldId id="389" r:id="rId11"/>
    <p:sldId id="462" r:id="rId12"/>
    <p:sldId id="472" r:id="rId13"/>
    <p:sldId id="473" r:id="rId14"/>
    <p:sldId id="474" r:id="rId15"/>
    <p:sldId id="475" r:id="rId16"/>
    <p:sldId id="476" r:id="rId17"/>
    <p:sldId id="396" r:id="rId18"/>
    <p:sldId id="397" r:id="rId19"/>
    <p:sldId id="398" r:id="rId20"/>
    <p:sldId id="399" r:id="rId21"/>
    <p:sldId id="400" r:id="rId22"/>
    <p:sldId id="478" r:id="rId23"/>
    <p:sldId id="480" r:id="rId24"/>
    <p:sldId id="481" r:id="rId25"/>
    <p:sldId id="482" r:id="rId26"/>
    <p:sldId id="406" r:id="rId27"/>
    <p:sldId id="463" r:id="rId28"/>
    <p:sldId id="411" r:id="rId29"/>
    <p:sldId id="412" r:id="rId30"/>
    <p:sldId id="413" r:id="rId31"/>
    <p:sldId id="414" r:id="rId32"/>
    <p:sldId id="407" r:id="rId33"/>
    <p:sldId id="466" r:id="rId34"/>
    <p:sldId id="417" r:id="rId35"/>
    <p:sldId id="419" r:id="rId36"/>
    <p:sldId id="420" r:id="rId37"/>
    <p:sldId id="421" r:id="rId38"/>
    <p:sldId id="422" r:id="rId39"/>
    <p:sldId id="423" r:id="rId40"/>
    <p:sldId id="424" r:id="rId41"/>
    <p:sldId id="468" r:id="rId42"/>
    <p:sldId id="464" r:id="rId43"/>
    <p:sldId id="465" r:id="rId44"/>
    <p:sldId id="469" r:id="rId45"/>
    <p:sldId id="470" r:id="rId46"/>
    <p:sldId id="429" r:id="rId47"/>
    <p:sldId id="430" r:id="rId48"/>
    <p:sldId id="431" r:id="rId49"/>
    <p:sldId id="432" r:id="rId50"/>
    <p:sldId id="433" r:id="rId51"/>
    <p:sldId id="434" r:id="rId52"/>
    <p:sldId id="435" r:id="rId53"/>
    <p:sldId id="436" r:id="rId54"/>
    <p:sldId id="437" r:id="rId55"/>
    <p:sldId id="438" r:id="rId56"/>
    <p:sldId id="439" r:id="rId57"/>
    <p:sldId id="440" r:id="rId58"/>
    <p:sldId id="441" r:id="rId59"/>
    <p:sldId id="442" r:id="rId60"/>
    <p:sldId id="443" r:id="rId61"/>
    <p:sldId id="444" r:id="rId62"/>
    <p:sldId id="445" r:id="rId63"/>
    <p:sldId id="446" r:id="rId64"/>
    <p:sldId id="447" r:id="rId65"/>
    <p:sldId id="448" r:id="rId66"/>
    <p:sldId id="449" r:id="rId67"/>
    <p:sldId id="450" r:id="rId68"/>
    <p:sldId id="451" r:id="rId69"/>
    <p:sldId id="452" r:id="rId70"/>
    <p:sldId id="453" r:id="rId71"/>
    <p:sldId id="454" r:id="rId72"/>
    <p:sldId id="455" r:id="rId73"/>
    <p:sldId id="456" r:id="rId74"/>
    <p:sldId id="457" r:id="rId75"/>
    <p:sldId id="458" r:id="rId76"/>
    <p:sldId id="459" r:id="rId77"/>
    <p:sldId id="460" r:id="rId7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84"/>
      </p:cViewPr>
      <p:guideLst>
        <p:guide orient="horz" pos="2160"/>
        <p:guide pos="2880"/>
      </p:guideLst>
    </p:cSldViewPr>
  </p:slideViewPr>
  <p:notesTextViewPr>
    <p:cViewPr>
      <p:scale>
        <a:sx n="100" d="100"/>
        <a:sy n="100" d="100"/>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a:defRPr>
            </a:lvl1pPr>
          </a:lstStyle>
          <a:p>
            <a:pPr>
              <a:defRPr/>
            </a:pPr>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a:defRPr>
            </a:lvl1pPr>
          </a:lstStyle>
          <a:p>
            <a:pPr>
              <a:defRPr/>
            </a:pPr>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5EC83473-A63A-4376-A158-97838328D2F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a:ea typeface="+mn-ea"/>
        <a:cs typeface="+mn-cs"/>
      </a:defRPr>
    </a:lvl1pPr>
    <a:lvl2pPr marL="457200" algn="l" rtl="0" eaLnBrk="0" fontAlgn="base" hangingPunct="0">
      <a:spcBef>
        <a:spcPct val="30000"/>
      </a:spcBef>
      <a:spcAft>
        <a:spcPct val="0"/>
      </a:spcAft>
      <a:defRPr sz="1200" kern="1200">
        <a:solidFill>
          <a:schemeClr val="tx1"/>
        </a:solidFill>
        <a:latin typeface="Times New Roman"/>
        <a:ea typeface="+mn-ea"/>
        <a:cs typeface="+mn-cs"/>
      </a:defRPr>
    </a:lvl2pPr>
    <a:lvl3pPr marL="914400" algn="l" rtl="0" eaLnBrk="0" fontAlgn="base" hangingPunct="0">
      <a:spcBef>
        <a:spcPct val="30000"/>
      </a:spcBef>
      <a:spcAft>
        <a:spcPct val="0"/>
      </a:spcAft>
      <a:defRPr sz="1200" kern="1200">
        <a:solidFill>
          <a:schemeClr val="tx1"/>
        </a:solidFill>
        <a:latin typeface="Times New Roman"/>
        <a:ea typeface="+mn-ea"/>
        <a:cs typeface="+mn-cs"/>
      </a:defRPr>
    </a:lvl3pPr>
    <a:lvl4pPr marL="1371600" algn="l" rtl="0" eaLnBrk="0" fontAlgn="base" hangingPunct="0">
      <a:spcBef>
        <a:spcPct val="30000"/>
      </a:spcBef>
      <a:spcAft>
        <a:spcPct val="0"/>
      </a:spcAft>
      <a:defRPr sz="1200" kern="1200">
        <a:solidFill>
          <a:schemeClr val="tx1"/>
        </a:solidFill>
        <a:latin typeface="Times New Roman"/>
        <a:ea typeface="+mn-ea"/>
        <a:cs typeface="+mn-cs"/>
      </a:defRPr>
    </a:lvl4pPr>
    <a:lvl5pPr marL="1828800" algn="l" rtl="0" eaLnBrk="0" fontAlgn="base" hangingPunct="0">
      <a:spcBef>
        <a:spcPct val="30000"/>
      </a:spcBef>
      <a:spcAft>
        <a:spcPct val="0"/>
      </a:spcAft>
      <a:defRPr sz="1200" kern="1200">
        <a:solidFill>
          <a:schemeClr val="tx1"/>
        </a:solidFill>
        <a:latin typeface="Times New Roman"/>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fld id="{2FD051BB-477E-4FCA-9884-7CE05F073D2F}" type="slidenum">
              <a:rPr lang="en-GB" altLang="en-US" sz="1200"/>
              <a:pPr/>
              <a:t>1</a:t>
            </a:fld>
            <a:endParaRPr lang="en-GB"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490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Times New Roman" panose="02020603050405020304" pitchFamily="18"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D6077E7-1B35-4C52-8E9D-DC08E11B21D9}" type="slidenum">
              <a:rPr lang="en-US" altLang="en-US">
                <a:latin typeface="Times New Roman" panose="02020603050405020304" pitchFamily="18" charset="0"/>
              </a:rPr>
              <a:pPr/>
              <a:t>52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006945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Times New Roman" panose="02020603050405020304" pitchFamily="18"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3F823BB-F7E5-42FD-B511-629E7A2AF83D}" type="slidenum">
              <a:rPr lang="en-US" altLang="en-US">
                <a:latin typeface="Times New Roman" panose="02020603050405020304" pitchFamily="18" charset="0"/>
              </a:rPr>
              <a:pPr/>
              <a:t>53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901733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Times New Roman" panose="02020603050405020304" pitchFamily="18"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C11A9E3-14D4-419B-87F3-A07AF03DBAF9}" type="slidenum">
              <a:rPr lang="en-US" altLang="en-US">
                <a:latin typeface="Times New Roman" panose="02020603050405020304" pitchFamily="18" charset="0"/>
              </a:rPr>
              <a:pPr/>
              <a:t>54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331676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Times New Roman" panose="02020603050405020304" pitchFamily="18"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3F024C9-B4C9-44DF-8D55-2A853BE2EC04}" type="slidenum">
              <a:rPr lang="en-US" altLang="en-US">
                <a:latin typeface="Times New Roman" panose="02020603050405020304" pitchFamily="18" charset="0"/>
              </a:rPr>
              <a:pPr/>
              <a:t>68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09062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Times New Roman" panose="02020603050405020304" pitchFamily="18"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25D7503-D5B5-4B9D-863F-158D25E50F32}" type="slidenum">
              <a:rPr lang="en-US" altLang="en-US">
                <a:latin typeface="Times New Roman" panose="02020603050405020304" pitchFamily="18" charset="0"/>
              </a:rPr>
              <a:pPr/>
              <a:t>69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64011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fld id="{2FD051BB-477E-4FCA-9884-7CE05F073D2F}" type="slidenum">
              <a:rPr lang="en-GB" altLang="en-US" sz="1200"/>
              <a:pPr/>
              <a:t>8</a:t>
            </a:fld>
            <a:endParaRPr lang="en-GB"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77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773488" y="9428163"/>
            <a:ext cx="28876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a:defRPr sz="4400">
                <a:solidFill>
                  <a:schemeClr val="tx1"/>
                </a:solidFill>
                <a:latin typeface="Arial" panose="020B0604020202020204" pitchFamily="34" charset="0"/>
                <a:cs typeface="Arial" panose="020B0604020202020204" pitchFamily="34" charset="0"/>
              </a:defRPr>
            </a:lvl1pPr>
            <a:lvl2pPr marL="742950" indent="-285750" defTabSz="912813">
              <a:defRPr sz="4400">
                <a:solidFill>
                  <a:schemeClr val="tx1"/>
                </a:solidFill>
                <a:latin typeface="Arial" panose="020B0604020202020204" pitchFamily="34" charset="0"/>
                <a:cs typeface="Arial" panose="020B0604020202020204" pitchFamily="34" charset="0"/>
              </a:defRPr>
            </a:lvl2pPr>
            <a:lvl3pPr marL="1143000" indent="-228600" defTabSz="912813">
              <a:defRPr sz="4400">
                <a:solidFill>
                  <a:schemeClr val="tx1"/>
                </a:solidFill>
                <a:latin typeface="Arial" panose="020B0604020202020204" pitchFamily="34" charset="0"/>
                <a:cs typeface="Arial" panose="020B0604020202020204" pitchFamily="34" charset="0"/>
              </a:defRPr>
            </a:lvl3pPr>
            <a:lvl4pPr marL="1600200" indent="-228600" defTabSz="912813">
              <a:defRPr sz="4400">
                <a:solidFill>
                  <a:schemeClr val="tx1"/>
                </a:solidFill>
                <a:latin typeface="Arial" panose="020B0604020202020204" pitchFamily="34" charset="0"/>
                <a:cs typeface="Arial" panose="020B0604020202020204" pitchFamily="34" charset="0"/>
              </a:defRPr>
            </a:lvl4pPr>
            <a:lvl5pPr marL="2057400" indent="-228600" defTabSz="912813">
              <a:defRPr sz="44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gn="r" eaLnBrk="1" hangingPunct="1"/>
            <a:fld id="{4B5A9D6D-CE5D-4A38-B962-84372107B39E}" type="slidenum">
              <a:rPr lang="en-GB" altLang="en-US" sz="1200">
                <a:ea typeface="ＭＳ Ｐゴシック" panose="020B0600070205080204" pitchFamily="34" charset="-128"/>
              </a:rPr>
              <a:pPr algn="r" eaLnBrk="1" hangingPunct="1"/>
              <a:t>13</a:t>
            </a:fld>
            <a:endParaRPr lang="en-GB" altLang="en-US" sz="1200">
              <a:ea typeface="ＭＳ Ｐゴシック" panose="020B0600070205080204" pitchFamily="34"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smtClean="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86400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fld id="{2FD051BB-477E-4FCA-9884-7CE05F073D2F}" type="slidenum">
              <a:rPr lang="en-GB" altLang="en-US" sz="1200"/>
              <a:pPr/>
              <a:t>24</a:t>
            </a:fld>
            <a:endParaRPr lang="en-GB"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88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fld id="{2FD051BB-477E-4FCA-9884-7CE05F073D2F}" type="slidenum">
              <a:rPr lang="en-GB" altLang="en-US" sz="1200"/>
              <a:pPr/>
              <a:t>30</a:t>
            </a:fld>
            <a:endParaRPr lang="en-GB"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fld id="{2FD051BB-477E-4FCA-9884-7CE05F073D2F}" type="slidenum">
              <a:rPr lang="en-GB" altLang="en-US" sz="1200"/>
              <a:pPr/>
              <a:t>38</a:t>
            </a:fld>
            <a:endParaRPr lang="en-GB"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622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fld id="{2FD051BB-477E-4FCA-9884-7CE05F073D2F}" type="slidenum">
              <a:rPr lang="en-GB" altLang="en-US" sz="1200"/>
              <a:pPr/>
              <a:t>41</a:t>
            </a:fld>
            <a:endParaRPr lang="en-GB"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57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Times New Roman" panose="02020603050405020304" pitchFamily="18"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F3973F-0503-44CF-89CD-0AE5DB15BD90}" type="slidenum">
              <a:rPr lang="en-US" altLang="en-US">
                <a:latin typeface="Times New Roman" panose="02020603050405020304" pitchFamily="18" charset="0"/>
              </a:rPr>
              <a:pPr/>
              <a:t>43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173972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Times New Roman" panose="02020603050405020304" pitchFamily="18"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2DFC335-C4AB-4B3D-86BC-596757282E0F}" type="slidenum">
              <a:rPr lang="en-US" altLang="en-US">
                <a:latin typeface="Times New Roman" panose="02020603050405020304" pitchFamily="18" charset="0"/>
              </a:rPr>
              <a:pPr/>
              <a:t>46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180028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11998573 h 1000"/>
              <a:gd name="T6" fmla="*/ 0 w 1000"/>
              <a:gd name="T7" fmla="*/ 11998573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GB"/>
          </a:p>
        </p:txBody>
      </p:sp>
      <p:sp>
        <p:nvSpPr>
          <p:cNvPr id="24578"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24579"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Date Placeholder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p:spPr>
        <p:txBody>
          <a:bodyPr/>
          <a:lstStyle>
            <a:lvl1pPr>
              <a:defRPr/>
            </a:lvl1pPr>
          </a:lstStyle>
          <a:p>
            <a:fld id="{365220B9-9F71-487E-A578-873D3B0EEC7C}" type="slidenum">
              <a:rPr lang="en-US" altLang="en-US"/>
              <a:pPr/>
              <a:t>‹#›</a:t>
            </a:fld>
            <a:endParaRPr lang="en-US" altLang="en-US"/>
          </a:p>
        </p:txBody>
      </p:sp>
    </p:spTree>
    <p:extLst>
      <p:ext uri="{BB962C8B-B14F-4D97-AF65-F5344CB8AC3E}">
        <p14:creationId xmlns:p14="http://schemas.microsoft.com/office/powerpoint/2010/main" val="1889944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fld id="{661D598E-6FD0-4C09-A251-D3DF04C728BB}" type="slidenum">
              <a:rPr lang="en-US" altLang="en-US"/>
              <a:pPr/>
              <a:t>‹#›</a:t>
            </a:fld>
            <a:endParaRPr lang="en-US" altLang="en-US"/>
          </a:p>
        </p:txBody>
      </p:sp>
    </p:spTree>
    <p:extLst>
      <p:ext uri="{BB962C8B-B14F-4D97-AF65-F5344CB8AC3E}">
        <p14:creationId xmlns:p14="http://schemas.microsoft.com/office/powerpoint/2010/main" val="264683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fld id="{2F24A9FD-3DE8-4A6D-9BC7-73E60D32F37E}" type="slidenum">
              <a:rPr lang="en-US" altLang="en-US"/>
              <a:pPr/>
              <a:t>‹#›</a:t>
            </a:fld>
            <a:endParaRPr lang="en-US" altLang="en-US"/>
          </a:p>
        </p:txBody>
      </p:sp>
    </p:spTree>
    <p:extLst>
      <p:ext uri="{BB962C8B-B14F-4D97-AF65-F5344CB8AC3E}">
        <p14:creationId xmlns:p14="http://schemas.microsoft.com/office/powerpoint/2010/main" val="1771659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B3F801D0-2F58-4CE3-BC3C-0A85D5A1ABE6}" type="slidenum">
              <a:rPr lang="en-US" altLang="en-US"/>
              <a:pPr/>
              <a:t>‹#›</a:t>
            </a:fld>
            <a:endParaRPr lang="en-US" altLang="en-US"/>
          </a:p>
        </p:txBody>
      </p:sp>
    </p:spTree>
    <p:extLst>
      <p:ext uri="{BB962C8B-B14F-4D97-AF65-F5344CB8AC3E}">
        <p14:creationId xmlns:p14="http://schemas.microsoft.com/office/powerpoint/2010/main" val="424728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fld id="{04302CAC-42BB-48D4-9863-508A952F67BF}" type="slidenum">
              <a:rPr lang="en-US" altLang="en-US"/>
              <a:pPr/>
              <a:t>‹#›</a:t>
            </a:fld>
            <a:endParaRPr lang="en-US" altLang="en-US"/>
          </a:p>
        </p:txBody>
      </p:sp>
    </p:spTree>
    <p:extLst>
      <p:ext uri="{BB962C8B-B14F-4D97-AF65-F5344CB8AC3E}">
        <p14:creationId xmlns:p14="http://schemas.microsoft.com/office/powerpoint/2010/main" val="759605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fld id="{B580610F-90F2-4C41-B9AC-7BA62B4DEEC0}" type="slidenum">
              <a:rPr lang="en-US" altLang="en-US"/>
              <a:pPr/>
              <a:t>‹#›</a:t>
            </a:fld>
            <a:endParaRPr lang="en-US" altLang="en-US"/>
          </a:p>
        </p:txBody>
      </p:sp>
    </p:spTree>
    <p:extLst>
      <p:ext uri="{BB962C8B-B14F-4D97-AF65-F5344CB8AC3E}">
        <p14:creationId xmlns:p14="http://schemas.microsoft.com/office/powerpoint/2010/main" val="179973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A97D9C1D-3E6F-44D6-8857-7A58769DD2DE}" type="slidenum">
              <a:rPr lang="en-US" altLang="en-US"/>
              <a:pPr/>
              <a:t>‹#›</a:t>
            </a:fld>
            <a:endParaRPr lang="en-US" altLang="en-US"/>
          </a:p>
        </p:txBody>
      </p:sp>
    </p:spTree>
    <p:extLst>
      <p:ext uri="{BB962C8B-B14F-4D97-AF65-F5344CB8AC3E}">
        <p14:creationId xmlns:p14="http://schemas.microsoft.com/office/powerpoint/2010/main" val="4627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noChangeArrowheads="1"/>
          </p:cNvSpPr>
          <p:nvPr>
            <p:ph type="dt" sz="half" idx="10"/>
          </p:nvPr>
        </p:nvSpPr>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p:txBody>
          <a:bodyPr/>
          <a:lstStyle>
            <a:lvl1pPr>
              <a:defRPr/>
            </a:lvl1pPr>
          </a:lstStyle>
          <a:p>
            <a:pPr>
              <a:defRPr/>
            </a:pPr>
            <a:endParaRPr lang="en-US"/>
          </a:p>
        </p:txBody>
      </p:sp>
      <p:sp>
        <p:nvSpPr>
          <p:cNvPr id="9" name="Slide Number Placeholder 8"/>
          <p:cNvSpPr>
            <a:spLocks noGrp="1" noChangeArrowheads="1"/>
          </p:cNvSpPr>
          <p:nvPr>
            <p:ph type="sldNum" sz="quarter" idx="12"/>
          </p:nvPr>
        </p:nvSpPr>
        <p:spPr/>
        <p:txBody>
          <a:bodyPr/>
          <a:lstStyle>
            <a:lvl1pPr>
              <a:defRPr/>
            </a:lvl1pPr>
          </a:lstStyle>
          <a:p>
            <a:fld id="{6F5BF656-39CB-4B67-99F5-BD58929B1D76}" type="slidenum">
              <a:rPr lang="en-US" altLang="en-US"/>
              <a:pPr/>
              <a:t>‹#›</a:t>
            </a:fld>
            <a:endParaRPr lang="en-US" altLang="en-US"/>
          </a:p>
        </p:txBody>
      </p:sp>
    </p:spTree>
    <p:extLst>
      <p:ext uri="{BB962C8B-B14F-4D97-AF65-F5344CB8AC3E}">
        <p14:creationId xmlns:p14="http://schemas.microsoft.com/office/powerpoint/2010/main" val="365498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lvl1pPr>
          </a:lstStyle>
          <a:p>
            <a:fld id="{65F90AEA-83AB-49E4-838E-B60185289545}" type="slidenum">
              <a:rPr lang="en-US" altLang="en-US"/>
              <a:pPr/>
              <a:t>‹#›</a:t>
            </a:fld>
            <a:endParaRPr lang="en-US" altLang="en-US"/>
          </a:p>
        </p:txBody>
      </p:sp>
    </p:spTree>
    <p:extLst>
      <p:ext uri="{BB962C8B-B14F-4D97-AF65-F5344CB8AC3E}">
        <p14:creationId xmlns:p14="http://schemas.microsoft.com/office/powerpoint/2010/main" val="3014250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lvl1pPr>
          </a:lstStyle>
          <a:p>
            <a:fld id="{81138FC6-5C07-4F82-A179-DDBB64171EB8}" type="slidenum">
              <a:rPr lang="en-US" altLang="en-US"/>
              <a:pPr/>
              <a:t>‹#›</a:t>
            </a:fld>
            <a:endParaRPr lang="en-US" altLang="en-US"/>
          </a:p>
        </p:txBody>
      </p:sp>
    </p:spTree>
    <p:extLst>
      <p:ext uri="{BB962C8B-B14F-4D97-AF65-F5344CB8AC3E}">
        <p14:creationId xmlns:p14="http://schemas.microsoft.com/office/powerpoint/2010/main" val="328546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AAF6939D-AB73-4BB4-BDEC-B1FECD1965BD}" type="slidenum">
              <a:rPr lang="en-US" altLang="en-US"/>
              <a:pPr/>
              <a:t>‹#›</a:t>
            </a:fld>
            <a:endParaRPr lang="en-US" altLang="en-US"/>
          </a:p>
        </p:txBody>
      </p:sp>
    </p:spTree>
    <p:extLst>
      <p:ext uri="{BB962C8B-B14F-4D97-AF65-F5344CB8AC3E}">
        <p14:creationId xmlns:p14="http://schemas.microsoft.com/office/powerpoint/2010/main" val="155476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A8E311A4-D320-4600-AEAD-90D3D8DB561B}" type="slidenum">
              <a:rPr lang="en-US" altLang="en-US"/>
              <a:pPr/>
              <a:t>‹#›</a:t>
            </a:fld>
            <a:endParaRPr lang="en-US" altLang="en-US"/>
          </a:p>
        </p:txBody>
      </p:sp>
    </p:spTree>
    <p:extLst>
      <p:ext uri="{BB962C8B-B14F-4D97-AF65-F5344CB8AC3E}">
        <p14:creationId xmlns:p14="http://schemas.microsoft.com/office/powerpoint/2010/main" val="85586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11998354 h 1000"/>
              <a:gd name="T6" fmla="*/ 0 w 1000"/>
              <a:gd name="T7" fmla="*/ 11998354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GB"/>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58"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3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endParaRPr lang="en-US"/>
          </a:p>
        </p:txBody>
      </p:sp>
      <p:sp>
        <p:nvSpPr>
          <p:cNvPr id="23560"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fld id="{5DC0B81B-8555-4683-A328-2F6061819F4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hyperlink" Target="http://trinityaccess.soc.srcf.net/wp-content/uploads/2012/05/Cambridge-wider-reading-suggestions.pdf"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gentlemanwhatever.files.wordpress.com/2013/04/mortarboard.gif"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www.seniorpress.co.uk/listings/category/resource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hyperlink" Target="http://www.myheplus.com/"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www.hoddereducation.co.uk/magazines/Print-Magazines"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2.warwick.ac.uk/newsandevents/podcasts/media/"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ted.com/talks"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bbc.co.uk/archive/collections.shtml" TargetMode="Externa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www.chch.ox.ac.uk/admissions/access-and-outreach/resource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3814" y="3068638"/>
            <a:ext cx="9120186" cy="1470025"/>
          </a:xfrm>
        </p:spPr>
        <p:txBody>
          <a:bodyPr/>
          <a:lstStyle/>
          <a:p>
            <a:pPr algn="ctr" eaLnBrk="1" hangingPunct="1"/>
            <a:r>
              <a:rPr lang="en-US" altLang="en-US" sz="4800" b="1" dirty="0" smtClean="0">
                <a:ln w="22225">
                  <a:solidFill>
                    <a:schemeClr val="accent2"/>
                  </a:solidFill>
                  <a:prstDash val="solid"/>
                </a:ln>
                <a:solidFill>
                  <a:schemeClr val="accent2">
                    <a:lumMod val="40000"/>
                    <a:lumOff val="60000"/>
                  </a:schemeClr>
                </a:solidFill>
              </a:rPr>
              <a:t>The </a:t>
            </a:r>
            <a:r>
              <a:rPr lang="en-US" altLang="en-US" sz="4800" b="1" dirty="0" err="1" smtClean="0">
                <a:ln w="22225">
                  <a:solidFill>
                    <a:schemeClr val="accent2"/>
                  </a:solidFill>
                  <a:prstDash val="solid"/>
                </a:ln>
                <a:solidFill>
                  <a:schemeClr val="accent2">
                    <a:lumMod val="40000"/>
                    <a:lumOff val="60000"/>
                  </a:schemeClr>
                </a:solidFill>
              </a:rPr>
              <a:t>Honours</a:t>
            </a:r>
            <a:r>
              <a:rPr lang="en-US" altLang="en-US" sz="4800" b="1" dirty="0" smtClean="0">
                <a:ln w="22225">
                  <a:solidFill>
                    <a:schemeClr val="accent2"/>
                  </a:solidFill>
                  <a:prstDash val="solid"/>
                </a:ln>
                <a:solidFill>
                  <a:schemeClr val="accent2">
                    <a:lumMod val="40000"/>
                    <a:lumOff val="60000"/>
                  </a:schemeClr>
                </a:solidFill>
              </a:rPr>
              <a:t> </a:t>
            </a:r>
            <a:r>
              <a:rPr lang="en-US" altLang="en-US" sz="4800" b="1" dirty="0" err="1" smtClean="0">
                <a:ln w="22225">
                  <a:solidFill>
                    <a:schemeClr val="accent2"/>
                  </a:solidFill>
                  <a:prstDash val="solid"/>
                </a:ln>
                <a:solidFill>
                  <a:schemeClr val="accent2">
                    <a:lumMod val="40000"/>
                    <a:lumOff val="60000"/>
                  </a:schemeClr>
                </a:solidFill>
              </a:rPr>
              <a:t>Programme</a:t>
            </a:r>
            <a:endParaRPr lang="en-US" altLang="en-US" sz="4800" b="1" dirty="0" smtClean="0">
              <a:ln w="22225">
                <a:solidFill>
                  <a:schemeClr val="accent2"/>
                </a:solidFill>
                <a:prstDash val="solid"/>
              </a:ln>
              <a:solidFill>
                <a:schemeClr val="accent2">
                  <a:lumMod val="40000"/>
                  <a:lumOff val="60000"/>
                </a:schemeClr>
              </a:solidFill>
            </a:endParaRPr>
          </a:p>
        </p:txBody>
      </p:sp>
      <p:sp>
        <p:nvSpPr>
          <p:cNvPr id="2051" name="Rectangle 4"/>
          <p:cNvSpPr>
            <a:spLocks noGrp="1" noChangeArrowheads="1"/>
          </p:cNvSpPr>
          <p:nvPr>
            <p:ph type="subTitle" idx="4294967295"/>
          </p:nvPr>
        </p:nvSpPr>
        <p:spPr>
          <a:xfrm>
            <a:off x="1403350" y="4437063"/>
            <a:ext cx="6400800" cy="1752600"/>
          </a:xfrm>
        </p:spPr>
        <p:txBody>
          <a:bodyPr/>
          <a:lstStyle/>
          <a:p>
            <a:pPr marL="0" indent="0" algn="ctr">
              <a:buFontTx/>
              <a:buNone/>
            </a:pPr>
            <a:r>
              <a:rPr lang="en-GB" altLang="en-US" dirty="0" smtClean="0"/>
              <a:t>Information Evening</a:t>
            </a:r>
          </a:p>
          <a:p>
            <a:pPr marL="0" indent="0" algn="ctr">
              <a:buFontTx/>
              <a:buNone/>
            </a:pPr>
            <a:r>
              <a:rPr lang="en-GB" altLang="en-US" smtClean="0"/>
              <a:t>Year 11</a:t>
            </a:r>
            <a:endParaRPr lang="en-GB" altLang="en-US" dirty="0" smtClean="0"/>
          </a:p>
        </p:txBody>
      </p:sp>
      <p:pic>
        <p:nvPicPr>
          <p:cNvPr id="1026" name="Picture 2" descr="http://www.thirdyearabroad.com/images/stories/reviews/Cities/Oxford.jpg"/>
          <p:cNvPicPr>
            <a:picLocks noChangeAspect="1" noChangeArrowheads="1"/>
          </p:cNvPicPr>
          <p:nvPr/>
        </p:nvPicPr>
        <p:blipFill>
          <a:blip r:embed="rId3" cstate="print"/>
          <a:srcRect r="8273"/>
          <a:stretch>
            <a:fillRect/>
          </a:stretch>
        </p:blipFill>
        <p:spPr bwMode="auto">
          <a:xfrm>
            <a:off x="9195" y="-11465"/>
            <a:ext cx="2612667" cy="3796004"/>
          </a:xfrm>
          <a:prstGeom prst="rect">
            <a:avLst/>
          </a:prstGeom>
          <a:ln>
            <a:noFill/>
          </a:ln>
          <a:effectLst>
            <a:softEdge rad="112500"/>
          </a:effectLst>
        </p:spPr>
      </p:pic>
      <p:pic>
        <p:nvPicPr>
          <p:cNvPr id="1028" name="Picture 4" descr="http://www.hicambridgehotel.co.uk/sites/57/gallery/jgvXABuE5A.jpeg"/>
          <p:cNvPicPr>
            <a:picLocks noChangeAspect="1" noChangeArrowheads="1"/>
          </p:cNvPicPr>
          <p:nvPr/>
        </p:nvPicPr>
        <p:blipFill>
          <a:blip r:embed="rId4" cstate="print"/>
          <a:srcRect/>
          <a:stretch>
            <a:fillRect/>
          </a:stretch>
        </p:blipFill>
        <p:spPr bwMode="auto">
          <a:xfrm>
            <a:off x="6627053" y="-1"/>
            <a:ext cx="2516947" cy="3784540"/>
          </a:xfrm>
          <a:prstGeom prst="rect">
            <a:avLst/>
          </a:prstGeom>
          <a:ln>
            <a:noFill/>
          </a:ln>
          <a:effectLst>
            <a:softEdge rad="112500"/>
          </a:effec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412" y="2257359"/>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582" y="0"/>
            <a:ext cx="37941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90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5177"/>
            <a:ext cx="8001000" cy="666053"/>
          </a:xfrm>
        </p:spPr>
        <p:txBody>
          <a:bodyPr/>
          <a:lstStyle/>
          <a:p>
            <a:r>
              <a:rPr lang="en-GB" altLang="en-US" dirty="0" smtClean="0"/>
              <a:t>Backwards Thinking…</a:t>
            </a:r>
          </a:p>
        </p:txBody>
      </p:sp>
      <p:sp>
        <p:nvSpPr>
          <p:cNvPr id="11267" name="Text Box 3"/>
          <p:cNvSpPr txBox="1">
            <a:spLocks noChangeArrowheads="1"/>
          </p:cNvSpPr>
          <p:nvPr/>
        </p:nvSpPr>
        <p:spPr bwMode="auto">
          <a:xfrm>
            <a:off x="323850" y="1484313"/>
            <a:ext cx="2724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6000"/>
              <a:t>GCSEs</a:t>
            </a:r>
          </a:p>
        </p:txBody>
      </p:sp>
      <p:sp>
        <p:nvSpPr>
          <p:cNvPr id="11268" name="Text Box 4"/>
          <p:cNvSpPr txBox="1">
            <a:spLocks noChangeArrowheads="1"/>
          </p:cNvSpPr>
          <p:nvPr/>
        </p:nvSpPr>
        <p:spPr bwMode="auto">
          <a:xfrm>
            <a:off x="4787900" y="4125913"/>
            <a:ext cx="1851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4000"/>
              <a:t>Degree</a:t>
            </a:r>
          </a:p>
        </p:txBody>
      </p:sp>
      <p:sp>
        <p:nvSpPr>
          <p:cNvPr id="11269" name="Text Box 5"/>
          <p:cNvSpPr txBox="1">
            <a:spLocks noChangeArrowheads="1"/>
          </p:cNvSpPr>
          <p:nvPr/>
        </p:nvSpPr>
        <p:spPr bwMode="auto">
          <a:xfrm>
            <a:off x="6948488" y="5399088"/>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3600"/>
              <a:t>Career</a:t>
            </a:r>
          </a:p>
        </p:txBody>
      </p:sp>
      <p:sp>
        <p:nvSpPr>
          <p:cNvPr id="11270" name="Text Box 6"/>
          <p:cNvSpPr txBox="1">
            <a:spLocks noChangeArrowheads="1"/>
          </p:cNvSpPr>
          <p:nvPr/>
        </p:nvSpPr>
        <p:spPr bwMode="auto">
          <a:xfrm>
            <a:off x="2555875" y="2924175"/>
            <a:ext cx="21415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a:t>A levels</a:t>
            </a:r>
          </a:p>
        </p:txBody>
      </p:sp>
      <p:sp>
        <p:nvSpPr>
          <p:cNvPr id="11271" name="Line 7"/>
          <p:cNvSpPr>
            <a:spLocks noChangeShapeType="1"/>
          </p:cNvSpPr>
          <p:nvPr/>
        </p:nvSpPr>
        <p:spPr bwMode="auto">
          <a:xfrm>
            <a:off x="250825" y="2420938"/>
            <a:ext cx="7345363" cy="381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72" name="Line 8"/>
          <p:cNvSpPr>
            <a:spLocks noChangeShapeType="1"/>
          </p:cNvSpPr>
          <p:nvPr/>
        </p:nvSpPr>
        <p:spPr bwMode="auto">
          <a:xfrm>
            <a:off x="2016125" y="1052513"/>
            <a:ext cx="6588125" cy="4608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73" name="AutoShape 9"/>
          <p:cNvSpPr>
            <a:spLocks noChangeArrowheads="1"/>
          </p:cNvSpPr>
          <p:nvPr/>
        </p:nvSpPr>
        <p:spPr bwMode="auto">
          <a:xfrm rot="-8807152">
            <a:off x="2268538" y="2420938"/>
            <a:ext cx="719137" cy="576262"/>
          </a:xfrm>
          <a:prstGeom prst="rightArrow">
            <a:avLst>
              <a:gd name="adj1" fmla="val 50000"/>
              <a:gd name="adj2" fmla="val 3119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1274" name="AutoShape 12"/>
          <p:cNvSpPr>
            <a:spLocks noChangeArrowheads="1"/>
          </p:cNvSpPr>
          <p:nvPr/>
        </p:nvSpPr>
        <p:spPr bwMode="auto">
          <a:xfrm rot="-8807152">
            <a:off x="4211638" y="3644900"/>
            <a:ext cx="719137" cy="576263"/>
          </a:xfrm>
          <a:prstGeom prst="rightArrow">
            <a:avLst>
              <a:gd name="adj1" fmla="val 50000"/>
              <a:gd name="adj2" fmla="val 3119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1275" name="AutoShape 13"/>
          <p:cNvSpPr>
            <a:spLocks noChangeArrowheads="1"/>
          </p:cNvSpPr>
          <p:nvPr/>
        </p:nvSpPr>
        <p:spPr bwMode="auto">
          <a:xfrm rot="-8807152">
            <a:off x="6300788" y="4797425"/>
            <a:ext cx="719137" cy="576263"/>
          </a:xfrm>
          <a:prstGeom prst="rightArrow">
            <a:avLst>
              <a:gd name="adj1" fmla="val 50000"/>
              <a:gd name="adj2" fmla="val 3119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06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ltLang="en-US" smtClean="0"/>
              <a:t>General guidance</a:t>
            </a:r>
          </a:p>
        </p:txBody>
      </p:sp>
      <p:sp>
        <p:nvSpPr>
          <p:cNvPr id="12291" name="Rectangle 3"/>
          <p:cNvSpPr>
            <a:spLocks noGrp="1" noChangeArrowheads="1"/>
          </p:cNvSpPr>
          <p:nvPr>
            <p:ph type="body" idx="1"/>
          </p:nvPr>
        </p:nvSpPr>
        <p:spPr>
          <a:xfrm>
            <a:off x="457200" y="1600200"/>
            <a:ext cx="8229600" cy="4133850"/>
          </a:xfrm>
        </p:spPr>
        <p:txBody>
          <a:bodyPr/>
          <a:lstStyle/>
          <a:p>
            <a:r>
              <a:rPr lang="en-GB" altLang="en-US" sz="2800" smtClean="0"/>
              <a:t>A Level subjects divide roughly into two types:</a:t>
            </a:r>
          </a:p>
          <a:p>
            <a:pPr lvl="1"/>
            <a:r>
              <a:rPr lang="en-GB" altLang="en-US" sz="2400" smtClean="0"/>
              <a:t>Arts/Social Sciences</a:t>
            </a:r>
          </a:p>
          <a:p>
            <a:pPr lvl="1"/>
            <a:r>
              <a:rPr lang="en-GB" altLang="en-US" sz="2400" smtClean="0"/>
              <a:t>Mathematics/Sciences</a:t>
            </a:r>
          </a:p>
          <a:p>
            <a:r>
              <a:rPr lang="en-GB" altLang="en-US" sz="2800" smtClean="0"/>
              <a:t>Knowing where your strengths lie, and preferably what kind of degree you want to do (and, even better, what kind of career you want to go into) will make your choices easier.</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6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r>
              <a:rPr lang="en-GB" altLang="en-US" sz="2800" smtClean="0">
                <a:ea typeface="ＭＳ Ｐゴシック" panose="020B0600070205080204" pitchFamily="34" charset="-128"/>
              </a:rPr>
              <a:t>If you are interested in </a:t>
            </a:r>
            <a:r>
              <a:rPr lang="en-US" altLang="en-US" sz="2800" smtClean="0">
                <a:ea typeface="ＭＳ Ｐゴシック" panose="020B0600070205080204" pitchFamily="34" charset="-128"/>
              </a:rPr>
              <a:t>A</a:t>
            </a:r>
            <a:r>
              <a:rPr lang="en-GB" altLang="en-US" sz="2800" smtClean="0">
                <a:ea typeface="ＭＳ Ｐゴシック" panose="020B0600070205080204" pitchFamily="34" charset="-128"/>
              </a:rPr>
              <a:t>rts/</a:t>
            </a:r>
            <a:r>
              <a:rPr lang="en-US" altLang="en-US" sz="2800" smtClean="0">
                <a:ea typeface="ＭＳ Ｐゴシック" panose="020B0600070205080204" pitchFamily="34" charset="-128"/>
              </a:rPr>
              <a:t>S</a:t>
            </a:r>
            <a:r>
              <a:rPr lang="en-GB" altLang="en-US" sz="2800" smtClean="0">
                <a:ea typeface="ＭＳ Ｐゴシック" panose="020B0600070205080204" pitchFamily="34" charset="-128"/>
              </a:rPr>
              <a:t>ocial </a:t>
            </a:r>
            <a:r>
              <a:rPr lang="en-US" altLang="en-US" sz="2800" smtClean="0">
                <a:ea typeface="ＭＳ Ｐゴシック" panose="020B0600070205080204" pitchFamily="34" charset="-128"/>
              </a:rPr>
              <a:t>S</a:t>
            </a:r>
            <a:r>
              <a:rPr lang="en-GB" altLang="en-US" sz="2800" smtClean="0">
                <a:ea typeface="ＭＳ Ｐゴシック" panose="020B0600070205080204" pitchFamily="34" charset="-128"/>
              </a:rPr>
              <a:t>ciences…</a:t>
            </a:r>
          </a:p>
        </p:txBody>
      </p:sp>
      <p:sp>
        <p:nvSpPr>
          <p:cNvPr id="20483" name="Rectangle 3"/>
          <p:cNvSpPr>
            <a:spLocks noGrp="1" noChangeArrowheads="1"/>
          </p:cNvSpPr>
          <p:nvPr>
            <p:ph type="body" idx="4294967295"/>
          </p:nvPr>
        </p:nvSpPr>
        <p:spPr>
          <a:xfrm>
            <a:off x="425450" y="2024063"/>
            <a:ext cx="8374063" cy="2700337"/>
          </a:xfrm>
        </p:spPr>
        <p:txBody>
          <a:bodyPr/>
          <a:lstStyle/>
          <a:p>
            <a:pPr marL="0" indent="0">
              <a:lnSpc>
                <a:spcPct val="90000"/>
              </a:lnSpc>
              <a:buFontTx/>
              <a:buNone/>
            </a:pPr>
            <a:endParaRPr lang="en-GB" altLang="en-US" smtClean="0">
              <a:ea typeface="ＭＳ Ｐゴシック" panose="020B0600070205080204" pitchFamily="34" charset="-128"/>
            </a:endParaRPr>
          </a:p>
          <a:p>
            <a:pPr marL="0" indent="0">
              <a:lnSpc>
                <a:spcPct val="90000"/>
              </a:lnSpc>
              <a:spcAft>
                <a:spcPct val="25000"/>
              </a:spcAft>
              <a:buFontTx/>
              <a:buNone/>
            </a:pPr>
            <a:r>
              <a:rPr lang="en-GB" altLang="en-US" smtClean="0">
                <a:solidFill>
                  <a:srgbClr val="00305C"/>
                </a:solidFill>
                <a:ea typeface="ＭＳ Ｐゴシック" panose="020B0600070205080204" pitchFamily="34" charset="-128"/>
              </a:rPr>
              <a:t>  Other good choices, likely to be useful:</a:t>
            </a:r>
          </a:p>
          <a:p>
            <a:pPr marL="271463" lvl="1" indent="0">
              <a:lnSpc>
                <a:spcPct val="90000"/>
              </a:lnSpc>
              <a:buFontTx/>
              <a:buNone/>
            </a:pPr>
            <a:r>
              <a:rPr lang="en-GB" altLang="en-US" sz="2400" smtClean="0">
                <a:ea typeface="ＭＳ Ｐゴシック" panose="020B0600070205080204" pitchFamily="34" charset="-128"/>
              </a:rPr>
              <a:t>An additional Language, Ancient History, Classical Civilisation, Economics, Further Maths, Geography, Philosophy, Religious Studies, Sciences (Biology, Chemistry or Physics)</a:t>
            </a:r>
          </a:p>
        </p:txBody>
      </p:sp>
      <p:sp>
        <p:nvSpPr>
          <p:cNvPr id="13316" name="AutoShape 18"/>
          <p:cNvSpPr>
            <a:spLocks noChangeArrowheads="1"/>
          </p:cNvSpPr>
          <p:nvPr/>
        </p:nvSpPr>
        <p:spPr bwMode="auto">
          <a:xfrm>
            <a:off x="722313" y="1514475"/>
            <a:ext cx="1943100" cy="792163"/>
          </a:xfrm>
          <a:prstGeom prst="homePlate">
            <a:avLst>
              <a:gd name="adj" fmla="val 61323"/>
            </a:avLst>
          </a:prstGeom>
          <a:solidFill>
            <a:schemeClr val="accent1"/>
          </a:solidFill>
          <a:ln w="9525">
            <a:solidFill>
              <a:schemeClr val="tx1"/>
            </a:solidFill>
            <a:miter lim="800000"/>
            <a:headEnd/>
            <a:tailEnd/>
          </a:ln>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3317" name="AutoShape 19"/>
          <p:cNvSpPr>
            <a:spLocks noChangeArrowheads="1"/>
          </p:cNvSpPr>
          <p:nvPr/>
        </p:nvSpPr>
        <p:spPr bwMode="auto">
          <a:xfrm>
            <a:off x="2378075" y="1514475"/>
            <a:ext cx="2160588" cy="792163"/>
          </a:xfrm>
          <a:prstGeom prst="chevron">
            <a:avLst>
              <a:gd name="adj" fmla="val 68186"/>
            </a:avLst>
          </a:prstGeom>
          <a:solidFill>
            <a:schemeClr val="accent1"/>
          </a:solidFill>
          <a:ln w="9525">
            <a:solidFill>
              <a:schemeClr val="tx1"/>
            </a:solidFill>
            <a:miter lim="800000"/>
            <a:headEnd/>
            <a:tailEnd/>
          </a:ln>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3318" name="Text Box 22"/>
          <p:cNvSpPr txBox="1">
            <a:spLocks noChangeArrowheads="1"/>
          </p:cNvSpPr>
          <p:nvPr/>
        </p:nvSpPr>
        <p:spPr bwMode="auto">
          <a:xfrm>
            <a:off x="793750" y="1587500"/>
            <a:ext cx="17287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800" b="1">
                <a:solidFill>
                  <a:srgbClr val="003366"/>
                </a:solidFill>
                <a:ea typeface="ＭＳ Ｐゴシック" panose="020B0600070205080204" pitchFamily="34" charset="-128"/>
              </a:rPr>
              <a:t>English Literature</a:t>
            </a:r>
          </a:p>
        </p:txBody>
      </p:sp>
      <p:sp>
        <p:nvSpPr>
          <p:cNvPr id="13319" name="Text Box 23"/>
          <p:cNvSpPr txBox="1">
            <a:spLocks noChangeArrowheads="1"/>
          </p:cNvSpPr>
          <p:nvPr/>
        </p:nvSpPr>
        <p:spPr bwMode="auto">
          <a:xfrm>
            <a:off x="2954338" y="170815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800" b="1">
                <a:solidFill>
                  <a:srgbClr val="003366"/>
                </a:solidFill>
                <a:ea typeface="ＭＳ Ｐゴシック" panose="020B0600070205080204" pitchFamily="34" charset="-128"/>
              </a:rPr>
              <a:t>History</a:t>
            </a:r>
          </a:p>
        </p:txBody>
      </p:sp>
      <p:sp>
        <p:nvSpPr>
          <p:cNvPr id="13320" name="AutoShape 24"/>
          <p:cNvSpPr>
            <a:spLocks noChangeArrowheads="1"/>
          </p:cNvSpPr>
          <p:nvPr/>
        </p:nvSpPr>
        <p:spPr bwMode="auto">
          <a:xfrm>
            <a:off x="6122988" y="1533525"/>
            <a:ext cx="2160587" cy="792163"/>
          </a:xfrm>
          <a:prstGeom prst="chevron">
            <a:avLst>
              <a:gd name="adj" fmla="val 68186"/>
            </a:avLst>
          </a:prstGeom>
          <a:solidFill>
            <a:schemeClr val="accent1"/>
          </a:solidFill>
          <a:ln w="9525">
            <a:solidFill>
              <a:schemeClr val="tx1"/>
            </a:solidFill>
            <a:miter lim="800000"/>
            <a:headEnd/>
            <a:tailEnd/>
          </a:ln>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3321" name="Text Box 25"/>
          <p:cNvSpPr txBox="1">
            <a:spLocks noChangeArrowheads="1"/>
          </p:cNvSpPr>
          <p:nvPr/>
        </p:nvSpPr>
        <p:spPr bwMode="auto">
          <a:xfrm>
            <a:off x="6699250" y="1730375"/>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800" b="1">
                <a:solidFill>
                  <a:srgbClr val="003366"/>
                </a:solidFill>
                <a:ea typeface="ＭＳ Ｐゴシック" panose="020B0600070205080204" pitchFamily="34" charset="-128"/>
              </a:rPr>
              <a:t>Maths</a:t>
            </a:r>
          </a:p>
        </p:txBody>
      </p:sp>
      <p:sp>
        <p:nvSpPr>
          <p:cNvPr id="13322" name="AutoShape 26"/>
          <p:cNvSpPr>
            <a:spLocks noChangeArrowheads="1"/>
          </p:cNvSpPr>
          <p:nvPr/>
        </p:nvSpPr>
        <p:spPr bwMode="auto">
          <a:xfrm>
            <a:off x="4249738" y="1517650"/>
            <a:ext cx="2160587" cy="792163"/>
          </a:xfrm>
          <a:prstGeom prst="chevron">
            <a:avLst>
              <a:gd name="adj" fmla="val 68186"/>
            </a:avLst>
          </a:prstGeom>
          <a:solidFill>
            <a:schemeClr val="accent1"/>
          </a:solidFill>
          <a:ln w="9525">
            <a:solidFill>
              <a:schemeClr val="tx1"/>
            </a:solidFill>
            <a:miter lim="800000"/>
            <a:headEnd/>
            <a:tailEnd/>
          </a:ln>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3323" name="Text Box 27"/>
          <p:cNvSpPr txBox="1">
            <a:spLocks noChangeArrowheads="1"/>
          </p:cNvSpPr>
          <p:nvPr/>
        </p:nvSpPr>
        <p:spPr bwMode="auto">
          <a:xfrm>
            <a:off x="4754563" y="1730375"/>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800" b="1">
                <a:solidFill>
                  <a:srgbClr val="003366"/>
                </a:solidFill>
                <a:ea typeface="ＭＳ Ｐゴシック" panose="020B0600070205080204" pitchFamily="34" charset="-128"/>
              </a:rPr>
              <a:t>Languages</a:t>
            </a:r>
          </a:p>
        </p:txBody>
      </p:sp>
      <p:sp>
        <p:nvSpPr>
          <p:cNvPr id="62476" name="Text Box 12"/>
          <p:cNvSpPr txBox="1">
            <a:spLocks noChangeArrowheads="1"/>
          </p:cNvSpPr>
          <p:nvPr/>
        </p:nvSpPr>
        <p:spPr bwMode="auto">
          <a:xfrm>
            <a:off x="1259633" y="4652963"/>
            <a:ext cx="7884368"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2200" dirty="0">
                <a:solidFill>
                  <a:srgbClr val="00305C"/>
                </a:solidFill>
              </a:rPr>
              <a:t>Useful depending on the course you are applying for:</a:t>
            </a:r>
          </a:p>
          <a:p>
            <a:pPr lvl="3"/>
            <a:r>
              <a:rPr lang="en-GB" altLang="en-US" sz="2200" dirty="0"/>
              <a:t>Archaeology, Citizenship, English Language, Environmental Science, Government &amp; Politics, History of Art, Law, Music, Psychology, Sociology</a:t>
            </a:r>
          </a:p>
          <a:p>
            <a:endParaRPr lang="en-GB" altLang="en-US" sz="2200" dirty="0"/>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593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fade">
                                      <p:cBhvr>
                                        <p:cTn id="7" dur="1000"/>
                                        <p:tgtEl>
                                          <p:spTgt spid="20483">
                                            <p:txEl>
                                              <p:pRg st="1" end="1"/>
                                            </p:txEl>
                                          </p:spTgt>
                                        </p:tgtEl>
                                      </p:cBhvr>
                                    </p:animEffect>
                                    <p:anim calcmode="lin" valueType="num">
                                      <p:cBhvr>
                                        <p:cTn id="8"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048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1000"/>
                                        <p:tgtEl>
                                          <p:spTgt spid="20483">
                                            <p:txEl>
                                              <p:pRg st="2" end="2"/>
                                            </p:txEl>
                                          </p:spTgt>
                                        </p:tgtEl>
                                      </p:cBhvr>
                                    </p:animEffect>
                                    <p:anim calcmode="lin" valueType="num">
                                      <p:cBhvr>
                                        <p:cTn id="13"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76"/>
                                        </p:tgtEl>
                                        <p:attrNameLst>
                                          <p:attrName>style.visibility</p:attrName>
                                        </p:attrNameLst>
                                      </p:cBhvr>
                                      <p:to>
                                        <p:strVal val="visible"/>
                                      </p:to>
                                    </p:set>
                                    <p:anim calcmode="lin" valueType="num">
                                      <p:cBhvr additive="base">
                                        <p:cTn id="19" dur="500" fill="hold"/>
                                        <p:tgtEl>
                                          <p:spTgt spid="62476"/>
                                        </p:tgtEl>
                                        <p:attrNameLst>
                                          <p:attrName>ppt_x</p:attrName>
                                        </p:attrNameLst>
                                      </p:cBhvr>
                                      <p:tavLst>
                                        <p:tav tm="0">
                                          <p:val>
                                            <p:strVal val="#ppt_x"/>
                                          </p:val>
                                        </p:tav>
                                        <p:tav tm="100000">
                                          <p:val>
                                            <p:strVal val="#ppt_x"/>
                                          </p:val>
                                        </p:tav>
                                      </p:tavLst>
                                    </p:anim>
                                    <p:anim calcmode="lin" valueType="num">
                                      <p:cBhvr additive="base">
                                        <p:cTn id="20" dur="500" fill="hold"/>
                                        <p:tgtEl>
                                          <p:spTgt spid="62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P spid="624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r>
              <a:rPr lang="en-GB" altLang="en-US" sz="2800" smtClean="0">
                <a:ea typeface="ＭＳ Ｐゴシック" panose="020B0600070205080204" pitchFamily="34" charset="-128"/>
              </a:rPr>
              <a:t>If you are interested in </a:t>
            </a:r>
            <a:r>
              <a:rPr lang="en-US" altLang="en-US" sz="2800" smtClean="0">
                <a:ea typeface="ＭＳ Ｐゴシック" panose="020B0600070205080204" pitchFamily="34" charset="-128"/>
              </a:rPr>
              <a:t>M</a:t>
            </a:r>
            <a:r>
              <a:rPr lang="en-GB" altLang="en-US" sz="2800" smtClean="0">
                <a:ea typeface="ＭＳ Ｐゴシック" panose="020B0600070205080204" pitchFamily="34" charset="-128"/>
              </a:rPr>
              <a:t>athematics/Sciences…</a:t>
            </a:r>
          </a:p>
        </p:txBody>
      </p:sp>
      <p:sp>
        <p:nvSpPr>
          <p:cNvPr id="21507" name="Rectangle 3"/>
          <p:cNvSpPr>
            <a:spLocks noGrp="1" noChangeArrowheads="1"/>
          </p:cNvSpPr>
          <p:nvPr>
            <p:ph type="body" idx="4294967295"/>
          </p:nvPr>
        </p:nvSpPr>
        <p:spPr>
          <a:xfrm>
            <a:off x="539750" y="2420938"/>
            <a:ext cx="8374063" cy="2376487"/>
          </a:xfrm>
        </p:spPr>
        <p:txBody>
          <a:bodyPr/>
          <a:lstStyle/>
          <a:p>
            <a:pPr marL="0" indent="0">
              <a:lnSpc>
                <a:spcPct val="90000"/>
              </a:lnSpc>
              <a:buFontTx/>
              <a:buNone/>
            </a:pPr>
            <a:endParaRPr lang="en-GB" altLang="en-US" smtClean="0">
              <a:ea typeface="ＭＳ Ｐゴシック" panose="020B0600070205080204" pitchFamily="34" charset="-128"/>
            </a:endParaRPr>
          </a:p>
          <a:p>
            <a:pPr marL="0" indent="0">
              <a:lnSpc>
                <a:spcPct val="90000"/>
              </a:lnSpc>
              <a:spcAft>
                <a:spcPct val="25000"/>
              </a:spcAft>
              <a:buFontTx/>
              <a:buNone/>
            </a:pPr>
            <a:r>
              <a:rPr lang="en-GB" altLang="en-US" smtClean="0">
                <a:solidFill>
                  <a:srgbClr val="003E72"/>
                </a:solidFill>
                <a:ea typeface="ＭＳ Ｐゴシック" panose="020B0600070205080204" pitchFamily="34" charset="-128"/>
              </a:rPr>
              <a:t>Also very useful: </a:t>
            </a:r>
            <a:r>
              <a:rPr lang="en-GB" altLang="en-US" smtClean="0">
                <a:ea typeface="ＭＳ Ｐゴシック" panose="020B0600070205080204" pitchFamily="34" charset="-128"/>
              </a:rPr>
              <a:t>Further Maths</a:t>
            </a:r>
          </a:p>
          <a:p>
            <a:pPr marL="0" indent="0">
              <a:lnSpc>
                <a:spcPct val="90000"/>
              </a:lnSpc>
              <a:spcAft>
                <a:spcPct val="25000"/>
              </a:spcAft>
              <a:buFontTx/>
              <a:buNone/>
            </a:pPr>
            <a:r>
              <a:rPr lang="en-GB" altLang="en-US" smtClean="0">
                <a:solidFill>
                  <a:srgbClr val="003E72"/>
                </a:solidFill>
                <a:ea typeface="ＭＳ Ｐゴシック" panose="020B0600070205080204" pitchFamily="34" charset="-128"/>
              </a:rPr>
              <a:t>An essay-based or </a:t>
            </a:r>
            <a:r>
              <a:rPr lang="ja-JP" altLang="en-GB" smtClean="0">
                <a:solidFill>
                  <a:srgbClr val="003E72"/>
                </a:solidFill>
                <a:ea typeface="ＭＳ Ｐゴシック" panose="020B0600070205080204" pitchFamily="34" charset="-128"/>
              </a:rPr>
              <a:t>‘</a:t>
            </a:r>
            <a:r>
              <a:rPr lang="en-GB" altLang="ja-JP" smtClean="0">
                <a:solidFill>
                  <a:srgbClr val="003E72"/>
                </a:solidFill>
                <a:ea typeface="ＭＳ Ｐゴシック" panose="020B0600070205080204" pitchFamily="34" charset="-128"/>
              </a:rPr>
              <a:t>contrast</a:t>
            </a:r>
            <a:r>
              <a:rPr lang="ja-JP" altLang="en-GB" smtClean="0">
                <a:solidFill>
                  <a:srgbClr val="003E72"/>
                </a:solidFill>
                <a:ea typeface="ＭＳ Ｐゴシック" panose="020B0600070205080204" pitchFamily="34" charset="-128"/>
              </a:rPr>
              <a:t>’</a:t>
            </a:r>
            <a:r>
              <a:rPr lang="en-GB" altLang="ja-JP" smtClean="0">
                <a:solidFill>
                  <a:srgbClr val="003E72"/>
                </a:solidFill>
                <a:ea typeface="ＭＳ Ｐゴシック" panose="020B0600070205080204" pitchFamily="34" charset="-128"/>
              </a:rPr>
              <a:t> subject can be useful</a:t>
            </a:r>
          </a:p>
          <a:p>
            <a:pPr marL="0" indent="0">
              <a:lnSpc>
                <a:spcPct val="90000"/>
              </a:lnSpc>
            </a:pPr>
            <a:endParaRPr lang="en-GB" altLang="en-US" sz="2000" smtClean="0">
              <a:ea typeface="ＭＳ Ｐゴシック" panose="020B0600070205080204" pitchFamily="34" charset="-128"/>
            </a:endParaRPr>
          </a:p>
        </p:txBody>
      </p:sp>
      <p:sp>
        <p:nvSpPr>
          <p:cNvPr id="14340" name="AutoShape 4"/>
          <p:cNvSpPr>
            <a:spLocks noChangeArrowheads="1"/>
          </p:cNvSpPr>
          <p:nvPr/>
        </p:nvSpPr>
        <p:spPr bwMode="auto">
          <a:xfrm>
            <a:off x="606425" y="1712913"/>
            <a:ext cx="1943100" cy="792162"/>
          </a:xfrm>
          <a:prstGeom prst="homePlate">
            <a:avLst>
              <a:gd name="adj" fmla="val 61323"/>
            </a:avLst>
          </a:prstGeom>
          <a:solidFill>
            <a:schemeClr val="accent1"/>
          </a:solidFill>
          <a:ln w="9525">
            <a:solidFill>
              <a:schemeClr val="tx1"/>
            </a:solidFill>
            <a:miter lim="800000"/>
            <a:headEnd/>
            <a:tailEnd/>
          </a:ln>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4341" name="AutoShape 5"/>
          <p:cNvSpPr>
            <a:spLocks noChangeArrowheads="1"/>
          </p:cNvSpPr>
          <p:nvPr/>
        </p:nvSpPr>
        <p:spPr bwMode="auto">
          <a:xfrm>
            <a:off x="2262188" y="1712913"/>
            <a:ext cx="2160587" cy="792162"/>
          </a:xfrm>
          <a:prstGeom prst="chevron">
            <a:avLst>
              <a:gd name="adj" fmla="val 68186"/>
            </a:avLst>
          </a:prstGeom>
          <a:solidFill>
            <a:schemeClr val="accent1"/>
          </a:solidFill>
          <a:ln w="9525">
            <a:solidFill>
              <a:schemeClr val="tx1"/>
            </a:solidFill>
            <a:miter lim="800000"/>
            <a:headEnd/>
            <a:tailEnd/>
          </a:ln>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4342" name="Text Box 6"/>
          <p:cNvSpPr txBox="1">
            <a:spLocks noChangeArrowheads="1"/>
          </p:cNvSpPr>
          <p:nvPr/>
        </p:nvSpPr>
        <p:spPr bwMode="auto">
          <a:xfrm>
            <a:off x="677863" y="1881188"/>
            <a:ext cx="1728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800" b="1">
                <a:solidFill>
                  <a:srgbClr val="003366"/>
                </a:solidFill>
                <a:ea typeface="ＭＳ Ｐゴシック" panose="020B0600070205080204" pitchFamily="34" charset="-128"/>
              </a:rPr>
              <a:t>Biology</a:t>
            </a:r>
          </a:p>
        </p:txBody>
      </p:sp>
      <p:sp>
        <p:nvSpPr>
          <p:cNvPr id="14343" name="Text Box 7"/>
          <p:cNvSpPr txBox="1">
            <a:spLocks noChangeArrowheads="1"/>
          </p:cNvSpPr>
          <p:nvPr/>
        </p:nvSpPr>
        <p:spPr bwMode="auto">
          <a:xfrm>
            <a:off x="2838450" y="19065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800" b="1">
                <a:solidFill>
                  <a:srgbClr val="003366"/>
                </a:solidFill>
                <a:ea typeface="ＭＳ Ｐゴシック" panose="020B0600070205080204" pitchFamily="34" charset="-128"/>
              </a:rPr>
              <a:t>Chemistry</a:t>
            </a:r>
          </a:p>
        </p:txBody>
      </p:sp>
      <p:sp>
        <p:nvSpPr>
          <p:cNvPr id="14344" name="AutoShape 8"/>
          <p:cNvSpPr>
            <a:spLocks noChangeArrowheads="1"/>
          </p:cNvSpPr>
          <p:nvPr/>
        </p:nvSpPr>
        <p:spPr bwMode="auto">
          <a:xfrm>
            <a:off x="6007100" y="1731963"/>
            <a:ext cx="2160588" cy="792162"/>
          </a:xfrm>
          <a:prstGeom prst="chevron">
            <a:avLst>
              <a:gd name="adj" fmla="val 68186"/>
            </a:avLst>
          </a:prstGeom>
          <a:solidFill>
            <a:schemeClr val="accent1"/>
          </a:solidFill>
          <a:ln w="9525">
            <a:solidFill>
              <a:schemeClr val="tx1"/>
            </a:solidFill>
            <a:miter lim="800000"/>
            <a:headEnd/>
            <a:tailEnd/>
          </a:ln>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4345" name="Text Box 9"/>
          <p:cNvSpPr txBox="1">
            <a:spLocks noChangeArrowheads="1"/>
          </p:cNvSpPr>
          <p:nvPr/>
        </p:nvSpPr>
        <p:spPr bwMode="auto">
          <a:xfrm>
            <a:off x="6583363" y="192881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800" b="1">
                <a:solidFill>
                  <a:srgbClr val="003366"/>
                </a:solidFill>
                <a:ea typeface="ＭＳ Ｐゴシック" panose="020B0600070205080204" pitchFamily="34" charset="-128"/>
              </a:rPr>
              <a:t>Physics</a:t>
            </a:r>
          </a:p>
        </p:txBody>
      </p:sp>
      <p:sp>
        <p:nvSpPr>
          <p:cNvPr id="14346" name="AutoShape 10"/>
          <p:cNvSpPr>
            <a:spLocks noChangeArrowheads="1"/>
          </p:cNvSpPr>
          <p:nvPr/>
        </p:nvSpPr>
        <p:spPr bwMode="auto">
          <a:xfrm>
            <a:off x="4133850" y="1716088"/>
            <a:ext cx="2160588" cy="792162"/>
          </a:xfrm>
          <a:prstGeom prst="chevron">
            <a:avLst>
              <a:gd name="adj" fmla="val 68186"/>
            </a:avLst>
          </a:prstGeom>
          <a:solidFill>
            <a:schemeClr val="accent1"/>
          </a:solidFill>
          <a:ln w="9525">
            <a:solidFill>
              <a:schemeClr val="tx1"/>
            </a:solidFill>
            <a:miter lim="800000"/>
            <a:headEnd/>
            <a:tailEnd/>
          </a:ln>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4347" name="Text Box 11"/>
          <p:cNvSpPr txBox="1">
            <a:spLocks noChangeArrowheads="1"/>
          </p:cNvSpPr>
          <p:nvPr/>
        </p:nvSpPr>
        <p:spPr bwMode="auto">
          <a:xfrm>
            <a:off x="4848225" y="192881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800" b="1">
                <a:solidFill>
                  <a:srgbClr val="003366"/>
                </a:solidFill>
                <a:ea typeface="ＭＳ Ｐゴシック" panose="020B0600070205080204" pitchFamily="34" charset="-128"/>
              </a:rPr>
              <a:t>Maths</a:t>
            </a:r>
          </a:p>
        </p:txBody>
      </p:sp>
      <p:sp>
        <p:nvSpPr>
          <p:cNvPr id="63500" name="Text Box 12"/>
          <p:cNvSpPr txBox="1">
            <a:spLocks noChangeArrowheads="1"/>
          </p:cNvSpPr>
          <p:nvPr/>
        </p:nvSpPr>
        <p:spPr bwMode="auto">
          <a:xfrm>
            <a:off x="2420832" y="4516904"/>
            <a:ext cx="67373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1"/>
                </a:solidFill>
                <a:latin typeface="Arial" panose="020B0604020202020204" pitchFamily="34" charset="0"/>
                <a:cs typeface="Arial" panose="020B0604020202020204" pitchFamily="34" charset="0"/>
              </a:defRPr>
            </a:lvl1pPr>
            <a:lvl2pPr>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2400" dirty="0">
                <a:solidFill>
                  <a:srgbClr val="003E72"/>
                </a:solidFill>
              </a:rPr>
              <a:t>Useful depending on the course you are applying for:</a:t>
            </a:r>
          </a:p>
          <a:p>
            <a:pPr lvl="1"/>
            <a:r>
              <a:rPr lang="en-GB" altLang="en-US" sz="2400" dirty="0"/>
              <a:t>Computing, Design &amp; Technology, Electronics, Geology, Psychology</a:t>
            </a:r>
          </a:p>
          <a:p>
            <a:endParaRPr lang="en-GB" altLang="en-US" sz="2400" dirty="0"/>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125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fade">
                                      <p:cBhvr>
                                        <p:cTn id="7" dur="1000"/>
                                        <p:tgtEl>
                                          <p:spTgt spid="21507">
                                            <p:txEl>
                                              <p:pRg st="1" end="1"/>
                                            </p:txEl>
                                          </p:spTgt>
                                        </p:tgtEl>
                                      </p:cBhvr>
                                    </p:animEffect>
                                    <p:anim calcmode="lin" valueType="num">
                                      <p:cBhvr>
                                        <p:cTn id="8" dur="10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15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507">
                                            <p:txEl>
                                              <p:pRg st="2" end="2"/>
                                            </p:txEl>
                                          </p:spTgt>
                                        </p:tgtEl>
                                        <p:attrNameLst>
                                          <p:attrName>style.visibility</p:attrName>
                                        </p:attrNameLst>
                                      </p:cBhvr>
                                      <p:to>
                                        <p:strVal val="visible"/>
                                      </p:to>
                                    </p:set>
                                    <p:animEffect transition="in" filter="fade">
                                      <p:cBhvr>
                                        <p:cTn id="14" dur="1000"/>
                                        <p:tgtEl>
                                          <p:spTgt spid="21507">
                                            <p:txEl>
                                              <p:pRg st="2" end="2"/>
                                            </p:txEl>
                                          </p:spTgt>
                                        </p:tgtEl>
                                      </p:cBhvr>
                                    </p:animEffect>
                                    <p:anim calcmode="lin" valueType="num">
                                      <p:cBhvr>
                                        <p:cTn id="15" dur="10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5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3500"/>
                                        </p:tgtEl>
                                        <p:attrNameLst>
                                          <p:attrName>style.visibility</p:attrName>
                                        </p:attrNameLst>
                                      </p:cBhvr>
                                      <p:to>
                                        <p:strVal val="visible"/>
                                      </p:to>
                                    </p:set>
                                    <p:anim calcmode="lin" valueType="num">
                                      <p:cBhvr additive="base">
                                        <p:cTn id="21" dur="500" fill="hold"/>
                                        <p:tgtEl>
                                          <p:spTgt spid="63500"/>
                                        </p:tgtEl>
                                        <p:attrNameLst>
                                          <p:attrName>ppt_x</p:attrName>
                                        </p:attrNameLst>
                                      </p:cBhvr>
                                      <p:tavLst>
                                        <p:tav tm="0">
                                          <p:val>
                                            <p:strVal val="#ppt_x"/>
                                          </p:val>
                                        </p:tav>
                                        <p:tav tm="100000">
                                          <p:val>
                                            <p:strVal val="#ppt_x"/>
                                          </p:val>
                                        </p:tav>
                                      </p:tavLst>
                                    </p:anim>
                                    <p:anim calcmode="lin" valueType="num">
                                      <p:cBhvr additive="base">
                                        <p:cTn id="22" dur="500" fill="hold"/>
                                        <p:tgtEl>
                                          <p:spTgt spid="635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635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ltLang="en-US" smtClean="0"/>
              <a:t>More specific guidance</a:t>
            </a:r>
          </a:p>
        </p:txBody>
      </p:sp>
      <p:sp>
        <p:nvSpPr>
          <p:cNvPr id="15363" name="Rectangle 3"/>
          <p:cNvSpPr>
            <a:spLocks noGrp="1" noChangeArrowheads="1"/>
          </p:cNvSpPr>
          <p:nvPr>
            <p:ph type="body" idx="1"/>
          </p:nvPr>
        </p:nvSpPr>
        <p:spPr/>
        <p:txBody>
          <a:bodyPr/>
          <a:lstStyle/>
          <a:p>
            <a:r>
              <a:rPr lang="en-GB" altLang="en-US" smtClean="0"/>
              <a:t>There are certain subjects that universities expect you to have taken as a pre-requisite to being accepted onto certain degree courses.</a:t>
            </a:r>
          </a:p>
          <a:p>
            <a:r>
              <a:rPr lang="en-GB" altLang="en-US" smtClean="0"/>
              <a:t>These are, of course, very varied depending on the nature of the subject, but also on the university itself.</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06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GB" altLang="en-US" smtClean="0"/>
              <a:t>What to look for…</a:t>
            </a:r>
          </a:p>
        </p:txBody>
      </p:sp>
      <p:sp>
        <p:nvSpPr>
          <p:cNvPr id="16387" name="Rectangle 3"/>
          <p:cNvSpPr>
            <a:spLocks noGrp="1" noChangeArrowheads="1"/>
          </p:cNvSpPr>
          <p:nvPr>
            <p:ph type="body" idx="1"/>
          </p:nvPr>
        </p:nvSpPr>
        <p:spPr>
          <a:xfrm>
            <a:off x="457200" y="1600200"/>
            <a:ext cx="8229600" cy="3844925"/>
          </a:xfrm>
        </p:spPr>
        <p:txBody>
          <a:bodyPr/>
          <a:lstStyle/>
          <a:p>
            <a:pPr>
              <a:lnSpc>
                <a:spcPct val="80000"/>
              </a:lnSpc>
            </a:pPr>
            <a:r>
              <a:rPr lang="en-GB" altLang="en-US" sz="2800" smtClean="0"/>
              <a:t>When looking at degree course entry requirements, look for:</a:t>
            </a:r>
          </a:p>
          <a:p>
            <a:pPr lvl="1">
              <a:lnSpc>
                <a:spcPct val="80000"/>
              </a:lnSpc>
            </a:pPr>
            <a:r>
              <a:rPr lang="en-GB" altLang="en-US" sz="2400" b="1" i="1" smtClean="0"/>
              <a:t>Essential/expected</a:t>
            </a:r>
            <a:r>
              <a:rPr lang="en-GB" altLang="en-US" sz="2400" smtClean="0"/>
              <a:t> subjects;</a:t>
            </a:r>
          </a:p>
          <a:p>
            <a:pPr lvl="1">
              <a:lnSpc>
                <a:spcPct val="80000"/>
              </a:lnSpc>
            </a:pPr>
            <a:r>
              <a:rPr lang="en-GB" altLang="en-US" sz="2400" b="1" i="1" smtClean="0"/>
              <a:t>Desirable/helpful</a:t>
            </a:r>
            <a:r>
              <a:rPr lang="en-GB" altLang="en-US" sz="2400" smtClean="0"/>
              <a:t> subjects;</a:t>
            </a:r>
          </a:p>
          <a:p>
            <a:pPr lvl="1">
              <a:lnSpc>
                <a:spcPct val="80000"/>
              </a:lnSpc>
            </a:pPr>
            <a:r>
              <a:rPr lang="en-GB" altLang="en-US" sz="2400" smtClean="0"/>
              <a:t>Suggested subject </a:t>
            </a:r>
            <a:r>
              <a:rPr lang="en-GB" altLang="en-US" sz="2400" b="1" i="1" smtClean="0"/>
              <a:t>combinations</a:t>
            </a:r>
            <a:r>
              <a:rPr lang="en-GB" altLang="en-US" sz="2400" smtClean="0"/>
              <a:t>;</a:t>
            </a:r>
          </a:p>
          <a:p>
            <a:pPr lvl="1">
              <a:lnSpc>
                <a:spcPct val="80000"/>
              </a:lnSpc>
            </a:pPr>
            <a:r>
              <a:rPr lang="en-GB" altLang="en-US" sz="2400" smtClean="0"/>
              <a:t>Expected or suggested </a:t>
            </a:r>
            <a:r>
              <a:rPr lang="en-GB" altLang="en-US" sz="2400" b="1" i="1" smtClean="0"/>
              <a:t>GCSEs</a:t>
            </a:r>
            <a:r>
              <a:rPr lang="en-GB" altLang="en-US" sz="2400" smtClean="0"/>
              <a:t>;</a:t>
            </a:r>
          </a:p>
          <a:p>
            <a:pPr lvl="1">
              <a:lnSpc>
                <a:spcPct val="80000"/>
              </a:lnSpc>
            </a:pPr>
            <a:r>
              <a:rPr lang="en-GB" altLang="en-US" sz="2400" smtClean="0"/>
              <a:t>Specific </a:t>
            </a:r>
            <a:r>
              <a:rPr lang="en-GB" altLang="en-US" sz="2400" b="1" i="1" smtClean="0"/>
              <a:t>grade requirements</a:t>
            </a:r>
            <a:r>
              <a:rPr lang="en-GB" altLang="en-US" sz="2400" smtClean="0"/>
              <a:t> (i.e. in a specific subject);</a:t>
            </a:r>
          </a:p>
          <a:p>
            <a:pPr lvl="1">
              <a:lnSpc>
                <a:spcPct val="80000"/>
              </a:lnSpc>
            </a:pPr>
            <a:r>
              <a:rPr lang="en-GB" altLang="en-US" sz="2400" b="1" i="1" smtClean="0"/>
              <a:t>When</a:t>
            </a:r>
            <a:r>
              <a:rPr lang="en-GB" altLang="en-US" sz="2400" smtClean="0"/>
              <a:t> the A levels need to have been taken;</a:t>
            </a:r>
          </a:p>
          <a:p>
            <a:pPr lvl="1">
              <a:lnSpc>
                <a:spcPct val="80000"/>
              </a:lnSpc>
            </a:pPr>
            <a:r>
              <a:rPr lang="en-GB" altLang="en-US" sz="2400" smtClean="0"/>
              <a:t>Subjects that are </a:t>
            </a:r>
            <a:r>
              <a:rPr lang="en-GB" altLang="en-US" sz="2400" b="1" i="1" smtClean="0"/>
              <a:t>not accepted</a:t>
            </a:r>
            <a:r>
              <a:rPr lang="en-GB" altLang="en-US" sz="2400" smtClean="0"/>
              <a:t>.</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191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GB" altLang="en-US" sz="4000" smtClean="0"/>
              <a:t>English Language and</a:t>
            </a:r>
            <a:br>
              <a:rPr lang="en-GB" altLang="en-US" sz="4000" smtClean="0"/>
            </a:br>
            <a:r>
              <a:rPr lang="en-GB" altLang="en-US" sz="4000" smtClean="0"/>
              <a:t>Literature (Oxford)</a:t>
            </a:r>
          </a:p>
        </p:txBody>
      </p:sp>
      <p:sp>
        <p:nvSpPr>
          <p:cNvPr id="17411" name="Rectangle 3"/>
          <p:cNvSpPr>
            <a:spLocks noGrp="1" noChangeArrowheads="1"/>
          </p:cNvSpPr>
          <p:nvPr>
            <p:ph type="body" idx="1"/>
          </p:nvPr>
        </p:nvSpPr>
        <p:spPr>
          <a:xfrm>
            <a:off x="457200" y="1600200"/>
            <a:ext cx="8229600" cy="3484563"/>
          </a:xfrm>
        </p:spPr>
        <p:txBody>
          <a:bodyPr/>
          <a:lstStyle/>
          <a:p>
            <a:pPr>
              <a:lnSpc>
                <a:spcPct val="90000"/>
              </a:lnSpc>
            </a:pPr>
            <a:r>
              <a:rPr lang="en-GB" altLang="en-US" b="1" i="1" dirty="0" smtClean="0"/>
              <a:t>A-levels: AAA</a:t>
            </a:r>
            <a:r>
              <a:rPr lang="en-GB" altLang="en-US" dirty="0" smtClean="0"/>
              <a:t> </a:t>
            </a:r>
          </a:p>
          <a:p>
            <a:pPr>
              <a:lnSpc>
                <a:spcPct val="90000"/>
              </a:lnSpc>
            </a:pPr>
            <a:r>
              <a:rPr lang="en-GB" altLang="en-US" dirty="0" smtClean="0"/>
              <a:t>Candidates are </a:t>
            </a:r>
            <a:r>
              <a:rPr lang="en-GB" altLang="en-US" b="1" i="1" dirty="0" smtClean="0"/>
              <a:t>expected</a:t>
            </a:r>
            <a:r>
              <a:rPr lang="en-GB" altLang="en-US" dirty="0" smtClean="0"/>
              <a:t> to have English Literature, or English Language and Literature to A-level... A language or History can be </a:t>
            </a:r>
            <a:r>
              <a:rPr lang="en-GB" altLang="en-US" b="1" i="1" dirty="0" smtClean="0"/>
              <a:t>helpful </a:t>
            </a:r>
            <a:r>
              <a:rPr lang="en-GB" altLang="en-US" dirty="0" smtClean="0"/>
              <a:t>to students in completing this course, although they are </a:t>
            </a:r>
            <a:r>
              <a:rPr lang="en-GB" altLang="en-US" b="1" i="1" dirty="0" smtClean="0"/>
              <a:t>not required</a:t>
            </a:r>
            <a:r>
              <a:rPr lang="en-GB" altLang="en-US" dirty="0" smtClean="0"/>
              <a:t> for admission.</a:t>
            </a:r>
          </a:p>
        </p:txBody>
      </p:sp>
      <p:sp>
        <p:nvSpPr>
          <p:cNvPr id="17412" name="Text Box 4"/>
          <p:cNvSpPr txBox="1">
            <a:spLocks noChangeArrowheads="1"/>
          </p:cNvSpPr>
          <p:nvPr/>
        </p:nvSpPr>
        <p:spPr bwMode="auto">
          <a:xfrm>
            <a:off x="3419872" y="4725144"/>
            <a:ext cx="5564188"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2600" dirty="0"/>
              <a:t>All candidates must also take the English Literature Admissions Test (ELAT) as part of their application.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493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altLang="en-US" smtClean="0"/>
              <a:t>Law (Oxford)</a:t>
            </a:r>
          </a:p>
        </p:txBody>
      </p:sp>
      <p:sp>
        <p:nvSpPr>
          <p:cNvPr id="18435" name="Rectangle 3"/>
          <p:cNvSpPr>
            <a:spLocks noGrp="1" noChangeArrowheads="1"/>
          </p:cNvSpPr>
          <p:nvPr>
            <p:ph type="body" idx="1"/>
          </p:nvPr>
        </p:nvSpPr>
        <p:spPr>
          <a:xfrm>
            <a:off x="457200" y="1600200"/>
            <a:ext cx="8229600" cy="3557588"/>
          </a:xfrm>
        </p:spPr>
        <p:txBody>
          <a:bodyPr/>
          <a:lstStyle/>
          <a:p>
            <a:pPr>
              <a:lnSpc>
                <a:spcPct val="90000"/>
              </a:lnSpc>
            </a:pPr>
            <a:r>
              <a:rPr lang="en-GB" altLang="en-US" b="1" i="1" dirty="0" smtClean="0"/>
              <a:t>A-levels: AAA</a:t>
            </a:r>
            <a:r>
              <a:rPr lang="en-GB" altLang="en-US" dirty="0" smtClean="0"/>
              <a:t> </a:t>
            </a:r>
          </a:p>
          <a:p>
            <a:pPr>
              <a:lnSpc>
                <a:spcPct val="90000"/>
              </a:lnSpc>
            </a:pPr>
            <a:r>
              <a:rPr lang="en-GB" altLang="en-US" dirty="0" smtClean="0"/>
              <a:t>Candidates are also expected to have at least a C grade in GCSE Mathematics, or other evidence to demonstrate that they are appropriately numerate. We accept any subjects at A-level except for General Studies. </a:t>
            </a:r>
          </a:p>
        </p:txBody>
      </p:sp>
      <p:sp>
        <p:nvSpPr>
          <p:cNvPr id="18436" name="Text Box 4"/>
          <p:cNvSpPr txBox="1">
            <a:spLocks noChangeArrowheads="1"/>
          </p:cNvSpPr>
          <p:nvPr/>
        </p:nvSpPr>
        <p:spPr bwMode="auto">
          <a:xfrm>
            <a:off x="3563888" y="5330405"/>
            <a:ext cx="5976938"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GB" altLang="en-US" sz="2400" dirty="0"/>
              <a:t>There is no particular advantage or disadvantage to studying </a:t>
            </a:r>
            <a:r>
              <a:rPr lang="en-GB" altLang="en-US" sz="2400" dirty="0" smtClean="0"/>
              <a:t>Law</a:t>
            </a:r>
            <a:endParaRPr lang="en-GB" altLang="en-US" sz="32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620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altLang="en-US" smtClean="0"/>
              <a:t>Medicine (Oxford)</a:t>
            </a:r>
          </a:p>
        </p:txBody>
      </p:sp>
      <p:sp>
        <p:nvSpPr>
          <p:cNvPr id="19459" name="Rectangle 3"/>
          <p:cNvSpPr>
            <a:spLocks noGrp="1" noChangeArrowheads="1"/>
          </p:cNvSpPr>
          <p:nvPr>
            <p:ph type="body" idx="1"/>
          </p:nvPr>
        </p:nvSpPr>
        <p:spPr/>
        <p:txBody>
          <a:bodyPr/>
          <a:lstStyle/>
          <a:p>
            <a:r>
              <a:rPr lang="en-GB" altLang="en-US" b="1" i="1" smtClean="0"/>
              <a:t>A-levels: A*AA, in three A-levels taken in one academic year</a:t>
            </a:r>
            <a:endParaRPr lang="en-GB" altLang="en-US" smtClean="0"/>
          </a:p>
          <a:p>
            <a:r>
              <a:rPr lang="en-GB" altLang="en-US" smtClean="0"/>
              <a:t>Candidates are required to have Chemistry (compulsory), plus Biology and/or Physics and/or Mathematics to full A-level.</a:t>
            </a:r>
          </a:p>
        </p:txBody>
      </p:sp>
      <p:sp>
        <p:nvSpPr>
          <p:cNvPr id="19460" name="Text Box 4"/>
          <p:cNvSpPr txBox="1">
            <a:spLocks noChangeArrowheads="1"/>
          </p:cNvSpPr>
          <p:nvPr/>
        </p:nvSpPr>
        <p:spPr bwMode="auto">
          <a:xfrm>
            <a:off x="1951432" y="4941168"/>
            <a:ext cx="71642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2400" b="1" i="1" dirty="0"/>
              <a:t>All </a:t>
            </a:r>
            <a:r>
              <a:rPr lang="en-GB" altLang="en-US" sz="2400" dirty="0"/>
              <a:t>candidates must also take the Biomedical Admissions Test (BMAT) as part of their application.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83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GB" altLang="en-US" dirty="0" smtClean="0"/>
              <a:t>Medicine (Oxford)</a:t>
            </a:r>
          </a:p>
        </p:txBody>
      </p:sp>
      <p:sp>
        <p:nvSpPr>
          <p:cNvPr id="20483" name="Rectangle 3"/>
          <p:cNvSpPr>
            <a:spLocks noGrp="1" noChangeArrowheads="1"/>
          </p:cNvSpPr>
          <p:nvPr>
            <p:ph type="body" idx="1"/>
          </p:nvPr>
        </p:nvSpPr>
        <p:spPr/>
        <p:txBody>
          <a:bodyPr/>
          <a:lstStyle/>
          <a:p>
            <a:pPr>
              <a:lnSpc>
                <a:spcPct val="90000"/>
              </a:lnSpc>
            </a:pPr>
            <a:r>
              <a:rPr lang="en-GB" altLang="en-US" sz="2400" dirty="0" smtClean="0"/>
              <a:t>Conditional offers for students applying to study Medicine are usually A*AA in three A-levels </a:t>
            </a:r>
            <a:r>
              <a:rPr lang="en-GB" altLang="en-US" sz="2400" b="1" i="1" dirty="0" smtClean="0"/>
              <a:t>which must be completed in the same academic year</a:t>
            </a:r>
            <a:r>
              <a:rPr lang="en-GB" altLang="en-US" sz="2400" dirty="0" smtClean="0"/>
              <a:t>.</a:t>
            </a:r>
          </a:p>
          <a:p>
            <a:pPr>
              <a:lnSpc>
                <a:spcPct val="90000"/>
              </a:lnSpc>
            </a:pPr>
            <a:r>
              <a:rPr lang="en-GB" altLang="en-US" sz="2400" dirty="0" smtClean="0"/>
              <a:t>Applicants for Medicine are very welcome to take one or more of their A-levels early, and their grades will be taken into account along with all other aspects of their application. </a:t>
            </a:r>
          </a:p>
        </p:txBody>
      </p:sp>
      <p:sp>
        <p:nvSpPr>
          <p:cNvPr id="20484" name="Text Box 4"/>
          <p:cNvSpPr txBox="1">
            <a:spLocks noChangeArrowheads="1"/>
          </p:cNvSpPr>
          <p:nvPr/>
        </p:nvSpPr>
        <p:spPr bwMode="auto">
          <a:xfrm>
            <a:off x="3967162" y="4797152"/>
            <a:ext cx="4608513"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GB" altLang="en-US" sz="2800" b="1" i="1" dirty="0"/>
              <a:t>Any conditional offer will be based upon these final three grades</a:t>
            </a:r>
            <a:r>
              <a:rPr lang="en-GB" altLang="en-US" sz="2800" dirty="0"/>
              <a:t>.</a:t>
            </a:r>
          </a:p>
          <a:p>
            <a:endParaRPr lang="en-GB" altLang="en-US" sz="28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99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r>
              <a:rPr lang="en-GB" altLang="en-US" sz="4000" smtClean="0"/>
              <a:t>The goal of the</a:t>
            </a:r>
            <a:br>
              <a:rPr lang="en-GB" altLang="en-US" sz="4000" smtClean="0"/>
            </a:br>
            <a:r>
              <a:rPr lang="en-US" altLang="en-US" sz="4000" smtClean="0"/>
              <a:t>Honours P</a:t>
            </a:r>
            <a:r>
              <a:rPr lang="en-GB" altLang="en-US" sz="4000" smtClean="0"/>
              <a:t>rogramme</a:t>
            </a:r>
          </a:p>
        </p:txBody>
      </p:sp>
      <p:sp>
        <p:nvSpPr>
          <p:cNvPr id="3075" name="Rectangle 3"/>
          <p:cNvSpPr>
            <a:spLocks noGrp="1" noChangeArrowheads="1"/>
          </p:cNvSpPr>
          <p:nvPr>
            <p:ph type="body" idx="4294967295"/>
          </p:nvPr>
        </p:nvSpPr>
        <p:spPr/>
        <p:txBody>
          <a:bodyPr/>
          <a:lstStyle/>
          <a:p>
            <a:r>
              <a:rPr lang="en-GB" altLang="en-US" dirty="0" smtClean="0"/>
              <a:t>The goal of the programme is to provide support and guidance on making an application to one of the UK’s top universities, especially Oxford and Cambridge, but also other Russell Group universities.</a:t>
            </a:r>
          </a:p>
          <a:p>
            <a:endParaRPr lang="en-GB" altLang="en-US" dirty="0" smtClean="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088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smtClean="0"/>
              <a:t>Medicine (Cambridge)</a:t>
            </a:r>
          </a:p>
        </p:txBody>
      </p:sp>
      <p:sp>
        <p:nvSpPr>
          <p:cNvPr id="22531" name="Rectangle 3"/>
          <p:cNvSpPr>
            <a:spLocks noGrp="1" noChangeArrowheads="1"/>
          </p:cNvSpPr>
          <p:nvPr>
            <p:ph type="body" idx="1"/>
          </p:nvPr>
        </p:nvSpPr>
        <p:spPr>
          <a:xfrm>
            <a:off x="457200" y="1600200"/>
            <a:ext cx="8229600" cy="3557588"/>
          </a:xfrm>
        </p:spPr>
        <p:txBody>
          <a:bodyPr/>
          <a:lstStyle/>
          <a:p>
            <a:pPr>
              <a:lnSpc>
                <a:spcPct val="90000"/>
              </a:lnSpc>
            </a:pPr>
            <a:r>
              <a:rPr lang="en-GB" altLang="en-US" sz="2400" dirty="0" smtClean="0"/>
              <a:t>Although some Colleges consider applicants offering only two science/mathematics subjects at A Level, please note that the success rate of such applicants is much lower. In the past three admissions rounds, 98 per cent of applicants for Medicine offered three or more science/mathematics A Levels and, of these, 23 per cent were successful in obtaining a place. Of the two per cent of applicants who offered only two science/mathematics A Levels, just 10 per cent were successful in gaining a place. </a:t>
            </a:r>
          </a:p>
        </p:txBody>
      </p:sp>
      <p:sp>
        <p:nvSpPr>
          <p:cNvPr id="22532" name="Text Box 4"/>
          <p:cNvSpPr txBox="1">
            <a:spLocks noChangeArrowheads="1"/>
          </p:cNvSpPr>
          <p:nvPr/>
        </p:nvSpPr>
        <p:spPr bwMode="auto">
          <a:xfrm>
            <a:off x="3347864" y="5248178"/>
            <a:ext cx="64062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2400" dirty="0"/>
              <a:t>All Colleges require applicants to take the Bio-Medical Admissions Test (BMAT).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466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GB" altLang="en-US" smtClean="0"/>
              <a:t>Materials Science (Oxford)</a:t>
            </a:r>
          </a:p>
        </p:txBody>
      </p:sp>
      <p:sp>
        <p:nvSpPr>
          <p:cNvPr id="23555" name="Rectangle 3"/>
          <p:cNvSpPr>
            <a:spLocks noGrp="1" noChangeArrowheads="1"/>
          </p:cNvSpPr>
          <p:nvPr>
            <p:ph type="body" idx="1"/>
          </p:nvPr>
        </p:nvSpPr>
        <p:spPr>
          <a:xfrm>
            <a:off x="457200" y="1600200"/>
            <a:ext cx="8229600" cy="3700463"/>
          </a:xfrm>
        </p:spPr>
        <p:txBody>
          <a:bodyPr/>
          <a:lstStyle/>
          <a:p>
            <a:pPr>
              <a:lnSpc>
                <a:spcPct val="90000"/>
              </a:lnSpc>
            </a:pPr>
            <a:r>
              <a:rPr lang="en-GB" altLang="en-US" sz="2400" b="1" i="1" dirty="0" smtClean="0"/>
              <a:t>A-levels: A*AA (including Mathematics and Physics, with an A* in either Mathematics, Physics or Chemistry)</a:t>
            </a:r>
            <a:endParaRPr lang="en-GB" altLang="en-US" sz="2400" dirty="0" smtClean="0"/>
          </a:p>
          <a:p>
            <a:pPr>
              <a:lnSpc>
                <a:spcPct val="90000"/>
              </a:lnSpc>
            </a:pPr>
            <a:r>
              <a:rPr lang="en-GB" altLang="en-US" sz="2400" dirty="0" smtClean="0"/>
              <a:t>GCSE-level Chemistry (or Double Science), or an equivalent, is also required. It is highly desirable to have Chemistry to A-level or equivalent, and if it is not studied to A-level or equivalent it is strongly recommended that it is studied to AS-level or equivalent. Most applicants are studying Mathematics, Physics and Chemistry to A-level or equivalent. </a:t>
            </a:r>
            <a:endParaRPr lang="en-GB" altLang="en-US" dirty="0" smtClean="0"/>
          </a:p>
        </p:txBody>
      </p:sp>
      <p:sp>
        <p:nvSpPr>
          <p:cNvPr id="23556" name="Text Box 5"/>
          <p:cNvSpPr txBox="1">
            <a:spLocks noChangeArrowheads="1"/>
          </p:cNvSpPr>
          <p:nvPr/>
        </p:nvSpPr>
        <p:spPr bwMode="auto">
          <a:xfrm>
            <a:off x="1115616" y="5300663"/>
            <a:ext cx="8388424" cy="124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lang="en-GB" altLang="en-US" sz="2200" dirty="0"/>
              <a:t>Further Mathematics and Design and Technology (Resistant Materials) can be helpful to students in completing this degree programme but are not required for admission. </a:t>
            </a:r>
          </a:p>
          <a:p>
            <a:endParaRPr lang="en-GB" altLang="en-US" sz="22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122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altLang="en-US" dirty="0" smtClean="0"/>
              <a:t>Natural Science </a:t>
            </a:r>
            <a:br>
              <a:rPr lang="en-GB" altLang="en-US" dirty="0" smtClean="0"/>
            </a:br>
            <a:r>
              <a:rPr lang="en-GB" altLang="en-US" dirty="0" smtClean="0"/>
              <a:t>(Cambridge)</a:t>
            </a:r>
          </a:p>
        </p:txBody>
      </p:sp>
      <p:sp>
        <p:nvSpPr>
          <p:cNvPr id="24579" name="Rectangle 3"/>
          <p:cNvSpPr>
            <a:spLocks noGrp="1" noChangeArrowheads="1"/>
          </p:cNvSpPr>
          <p:nvPr>
            <p:ph type="body" idx="1"/>
          </p:nvPr>
        </p:nvSpPr>
        <p:spPr>
          <a:xfrm>
            <a:off x="457200" y="1600200"/>
            <a:ext cx="8229600" cy="3197225"/>
          </a:xfrm>
        </p:spPr>
        <p:txBody>
          <a:bodyPr/>
          <a:lstStyle/>
          <a:p>
            <a:pPr>
              <a:lnSpc>
                <a:spcPct val="90000"/>
              </a:lnSpc>
            </a:pPr>
            <a:r>
              <a:rPr lang="en-GB" altLang="en-US" sz="2400" b="1" smtClean="0"/>
              <a:t>A Level:</a:t>
            </a:r>
            <a:r>
              <a:rPr lang="en-GB" altLang="en-US" sz="2400" smtClean="0"/>
              <a:t> A*A*A</a:t>
            </a:r>
          </a:p>
          <a:p>
            <a:pPr>
              <a:lnSpc>
                <a:spcPct val="90000"/>
              </a:lnSpc>
            </a:pPr>
            <a:r>
              <a:rPr lang="en-GB" altLang="en-US" sz="2400" i="1" smtClean="0"/>
              <a:t>Please note that in the following 'science/mathematics subjects' refers to Biology, Chemistry, Physics, Mathematics and Further Mathematics. </a:t>
            </a:r>
            <a:r>
              <a:rPr lang="en-GB" altLang="en-US" sz="2400" b="1" i="1" smtClean="0"/>
              <a:t>It does not include Psychology.</a:t>
            </a:r>
            <a:endParaRPr lang="en-GB" altLang="en-US" sz="2400" b="1" smtClean="0"/>
          </a:p>
          <a:p>
            <a:pPr>
              <a:lnSpc>
                <a:spcPct val="90000"/>
              </a:lnSpc>
            </a:pPr>
            <a:r>
              <a:rPr lang="en-GB" altLang="en-US" sz="2400" b="1" smtClean="0"/>
              <a:t>Essential: </a:t>
            </a:r>
            <a:r>
              <a:rPr lang="en-GB" altLang="en-US" sz="2400" smtClean="0"/>
              <a:t>At least two science/mathematics A Levels/IB Higher Levels</a:t>
            </a:r>
            <a:br>
              <a:rPr lang="en-GB" altLang="en-US" sz="2400" smtClean="0"/>
            </a:br>
            <a:r>
              <a:rPr lang="en-GB" altLang="en-US" sz="2400" b="1" smtClean="0"/>
              <a:t>Highly desirable:</a:t>
            </a:r>
            <a:r>
              <a:rPr lang="en-GB" altLang="en-US" sz="2400" smtClean="0"/>
              <a:t> A third science/mathematics subject to at least AS Level/IB Standard Level</a:t>
            </a:r>
          </a:p>
          <a:p>
            <a:pPr>
              <a:lnSpc>
                <a:spcPct val="90000"/>
              </a:lnSpc>
            </a:pPr>
            <a:endParaRPr lang="en-GB" altLang="en-US" sz="2400" smtClean="0"/>
          </a:p>
        </p:txBody>
      </p:sp>
      <p:sp>
        <p:nvSpPr>
          <p:cNvPr id="24580" name="Text Box 4"/>
          <p:cNvSpPr txBox="1">
            <a:spLocks noChangeArrowheads="1"/>
          </p:cNvSpPr>
          <p:nvPr/>
        </p:nvSpPr>
        <p:spPr bwMode="auto">
          <a:xfrm>
            <a:off x="2454417" y="4887815"/>
            <a:ext cx="6659562"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1800" b="1" dirty="0"/>
              <a:t>The more useful combinations are:</a:t>
            </a:r>
          </a:p>
          <a:p>
            <a:r>
              <a:rPr lang="en-GB" altLang="en-US" sz="1800" b="1" dirty="0"/>
              <a:t>A Level Biology + Chemistry + AS Mathematics or Physics</a:t>
            </a:r>
          </a:p>
          <a:p>
            <a:r>
              <a:rPr lang="en-GB" altLang="en-US" sz="1800" b="1" dirty="0"/>
              <a:t>A Level Chemistry + Mathematics + AS Physics</a:t>
            </a:r>
          </a:p>
          <a:p>
            <a:r>
              <a:rPr lang="en-GB" altLang="en-US" sz="1800" b="1" dirty="0"/>
              <a:t>A Level Physics + Mathematics + AS Further Mathematics</a:t>
            </a:r>
          </a:p>
          <a:p>
            <a:endParaRPr lang="en-GB" altLang="en-US" sz="1800" b="1"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78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altLang="en-US" b="1" smtClean="0"/>
              <a:t>*Important*</a:t>
            </a:r>
          </a:p>
        </p:txBody>
      </p:sp>
      <p:sp>
        <p:nvSpPr>
          <p:cNvPr id="25603" name="Rectangle 3"/>
          <p:cNvSpPr>
            <a:spLocks noGrp="1" noChangeArrowheads="1"/>
          </p:cNvSpPr>
          <p:nvPr>
            <p:ph type="body" idx="1"/>
          </p:nvPr>
        </p:nvSpPr>
        <p:spPr/>
        <p:txBody>
          <a:bodyPr/>
          <a:lstStyle/>
          <a:p>
            <a:r>
              <a:rPr lang="en-GB" altLang="en-US" sz="4000" smtClean="0"/>
              <a:t>Check with multiple universities in case they require different subjects, and/or suggest different subject combinations.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568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95" y="4203669"/>
            <a:ext cx="9120186" cy="1470025"/>
          </a:xfrm>
        </p:spPr>
        <p:txBody>
          <a:bodyPr/>
          <a:lstStyle/>
          <a:p>
            <a:pPr algn="ctr" eaLnBrk="1" hangingPunct="1"/>
            <a:r>
              <a:rPr lang="en-US" altLang="en-US" sz="4800" b="1" dirty="0" smtClean="0">
                <a:ln w="22225">
                  <a:solidFill>
                    <a:schemeClr val="accent2"/>
                  </a:solidFill>
                  <a:prstDash val="solid"/>
                </a:ln>
                <a:solidFill>
                  <a:schemeClr val="accent2">
                    <a:lumMod val="40000"/>
                    <a:lumOff val="60000"/>
                  </a:schemeClr>
                </a:solidFill>
              </a:rPr>
              <a:t>Admissions Tests</a:t>
            </a:r>
          </a:p>
        </p:txBody>
      </p:sp>
      <p:pic>
        <p:nvPicPr>
          <p:cNvPr id="1026" name="Picture 2" descr="http://www.thirdyearabroad.com/images/stories/reviews/Cities/Oxford.jpg"/>
          <p:cNvPicPr>
            <a:picLocks noChangeAspect="1" noChangeArrowheads="1"/>
          </p:cNvPicPr>
          <p:nvPr/>
        </p:nvPicPr>
        <p:blipFill>
          <a:blip r:embed="rId3" cstate="print"/>
          <a:srcRect r="8273"/>
          <a:stretch>
            <a:fillRect/>
          </a:stretch>
        </p:blipFill>
        <p:spPr bwMode="auto">
          <a:xfrm>
            <a:off x="9195" y="-11465"/>
            <a:ext cx="2612667" cy="3796004"/>
          </a:xfrm>
          <a:prstGeom prst="rect">
            <a:avLst/>
          </a:prstGeom>
          <a:ln>
            <a:noFill/>
          </a:ln>
          <a:effectLst>
            <a:softEdge rad="112500"/>
          </a:effectLst>
        </p:spPr>
      </p:pic>
      <p:pic>
        <p:nvPicPr>
          <p:cNvPr id="1028" name="Picture 4" descr="http://www.hicambridgehotel.co.uk/sites/57/gallery/jgvXABuE5A.jpeg"/>
          <p:cNvPicPr>
            <a:picLocks noChangeAspect="1" noChangeArrowheads="1"/>
          </p:cNvPicPr>
          <p:nvPr/>
        </p:nvPicPr>
        <p:blipFill>
          <a:blip r:embed="rId4" cstate="print"/>
          <a:srcRect/>
          <a:stretch>
            <a:fillRect/>
          </a:stretch>
        </p:blipFill>
        <p:spPr bwMode="auto">
          <a:xfrm>
            <a:off x="6627053" y="-1"/>
            <a:ext cx="2516947" cy="3784540"/>
          </a:xfrm>
          <a:prstGeom prst="rect">
            <a:avLst/>
          </a:prstGeom>
          <a:ln>
            <a:noFill/>
          </a:ln>
          <a:effectLst>
            <a:softEdge rad="112500"/>
          </a:effec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412" y="2257359"/>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582" y="0"/>
            <a:ext cx="37941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782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23850" y="274638"/>
            <a:ext cx="8496300" cy="1143000"/>
          </a:xfrm>
        </p:spPr>
        <p:txBody>
          <a:bodyPr/>
          <a:lstStyle/>
          <a:p>
            <a:r>
              <a:rPr lang="en-GB" altLang="en-US" sz="4000" dirty="0" smtClean="0"/>
              <a:t>Medicine, Vet </a:t>
            </a:r>
            <a:r>
              <a:rPr lang="en-GB" altLang="en-US" sz="4000" dirty="0" err="1" smtClean="0"/>
              <a:t>Sci</a:t>
            </a:r>
            <a:r>
              <a:rPr lang="en-GB" altLang="en-US" sz="4000" dirty="0" smtClean="0"/>
              <a:t>, </a:t>
            </a:r>
            <a:br>
              <a:rPr lang="en-GB" altLang="en-US" sz="4000" dirty="0" smtClean="0"/>
            </a:br>
            <a:r>
              <a:rPr lang="en-GB" altLang="en-US" sz="4000" dirty="0" smtClean="0"/>
              <a:t>Dentistry and Law</a:t>
            </a:r>
          </a:p>
        </p:txBody>
      </p:sp>
      <p:sp>
        <p:nvSpPr>
          <p:cNvPr id="30723" name="Rectangle 3"/>
          <p:cNvSpPr>
            <a:spLocks noGrp="1" noChangeArrowheads="1"/>
          </p:cNvSpPr>
          <p:nvPr>
            <p:ph type="body" idx="1"/>
          </p:nvPr>
        </p:nvSpPr>
        <p:spPr/>
        <p:txBody>
          <a:bodyPr/>
          <a:lstStyle/>
          <a:p>
            <a:pPr>
              <a:buFontTx/>
              <a:buNone/>
            </a:pPr>
            <a:r>
              <a:rPr lang="en-GB" altLang="en-US" sz="2800" smtClean="0"/>
              <a:t>Medicine, Veterinary Science, Dentistry:</a:t>
            </a:r>
          </a:p>
          <a:p>
            <a:r>
              <a:rPr lang="en-GB" altLang="en-US" sz="2800" smtClean="0"/>
              <a:t>UKCAT (UK Clinical Aptitude Test)</a:t>
            </a:r>
          </a:p>
          <a:p>
            <a:r>
              <a:rPr lang="en-GB" altLang="en-US" sz="2800" smtClean="0"/>
              <a:t>BMAT (BioMedical Aptitude Test)</a:t>
            </a:r>
          </a:p>
          <a:p>
            <a:endParaRPr lang="en-GB" altLang="en-US" sz="2800" smtClean="0"/>
          </a:p>
          <a:p>
            <a:pPr>
              <a:buFontTx/>
              <a:buNone/>
            </a:pPr>
            <a:r>
              <a:rPr lang="en-GB" altLang="en-US" sz="2800" smtClean="0"/>
              <a:t>Law:</a:t>
            </a:r>
          </a:p>
          <a:p>
            <a:r>
              <a:rPr lang="en-GB" altLang="en-US" sz="2800" smtClean="0"/>
              <a:t>LNAT (Law National Admissions Test)</a:t>
            </a:r>
          </a:p>
          <a:p>
            <a:r>
              <a:rPr lang="en-GB" altLang="en-US" sz="2800" smtClean="0"/>
              <a:t>Cambridge Law Test</a:t>
            </a:r>
          </a:p>
          <a:p>
            <a:endParaRPr lang="en-GB" altLang="en-US" sz="3000" smtClean="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1371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GB" altLang="en-US" smtClean="0"/>
              <a:t>Subject-specific tests</a:t>
            </a:r>
          </a:p>
        </p:txBody>
      </p:sp>
      <p:sp>
        <p:nvSpPr>
          <p:cNvPr id="31747" name="Rectangle 3"/>
          <p:cNvSpPr>
            <a:spLocks noGrp="1" noChangeArrowheads="1"/>
          </p:cNvSpPr>
          <p:nvPr>
            <p:ph type="body" idx="1"/>
          </p:nvPr>
        </p:nvSpPr>
        <p:spPr/>
        <p:txBody>
          <a:bodyPr/>
          <a:lstStyle/>
          <a:p>
            <a:r>
              <a:rPr lang="en-GB" altLang="en-US" sz="2600" smtClean="0"/>
              <a:t>CAT (Classics Admissions Test)</a:t>
            </a:r>
          </a:p>
          <a:p>
            <a:r>
              <a:rPr lang="en-GB" altLang="en-US" sz="2600" smtClean="0"/>
              <a:t>ELAT (English Language Admissions Test)</a:t>
            </a:r>
          </a:p>
          <a:p>
            <a:r>
              <a:rPr lang="en-GB" altLang="en-US" sz="2600" smtClean="0"/>
              <a:t>HAT (History Admissions Test)</a:t>
            </a:r>
          </a:p>
          <a:p>
            <a:r>
              <a:rPr lang="en-GB" altLang="en-US" sz="2600" smtClean="0"/>
              <a:t>MAT (Mathematics Admissions Test)</a:t>
            </a:r>
          </a:p>
          <a:p>
            <a:r>
              <a:rPr lang="en-GB" altLang="en-US" sz="2600" smtClean="0"/>
              <a:t>MLAT (Modern Languages Admissions Test)</a:t>
            </a:r>
          </a:p>
          <a:p>
            <a:r>
              <a:rPr lang="en-GB" altLang="en-US" sz="2600" smtClean="0"/>
              <a:t>OLAT (Oriental Languages Admissions Test)</a:t>
            </a:r>
          </a:p>
          <a:p>
            <a:r>
              <a:rPr lang="en-GB" altLang="en-US" sz="2600" smtClean="0"/>
              <a:t>PAT (Physics Aptitude Test)</a:t>
            </a:r>
          </a:p>
          <a:p>
            <a:r>
              <a:rPr lang="en-GB" altLang="en-US" sz="2600" smtClean="0"/>
              <a:t>STEP (Sixth Term Examination Paper)</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1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GB" altLang="en-US" sz="4000" smtClean="0"/>
              <a:t>TSA (Thinking Skills Assessment)</a:t>
            </a:r>
          </a:p>
        </p:txBody>
      </p:sp>
      <p:sp>
        <p:nvSpPr>
          <p:cNvPr id="32771" name="Rectangle 3"/>
          <p:cNvSpPr>
            <a:spLocks noGrp="1" noChangeArrowheads="1"/>
          </p:cNvSpPr>
          <p:nvPr>
            <p:ph type="body" idx="1"/>
          </p:nvPr>
        </p:nvSpPr>
        <p:spPr/>
        <p:txBody>
          <a:bodyPr/>
          <a:lstStyle/>
          <a:p>
            <a:r>
              <a:rPr lang="en-GB" altLang="en-US" sz="3000" smtClean="0"/>
              <a:t>Used by Oxford, Cambridge and UCL.</a:t>
            </a:r>
          </a:p>
          <a:p>
            <a:r>
              <a:rPr lang="en-GB" altLang="en-US" sz="3000" smtClean="0"/>
              <a:t>Tests ‘general academic aptitude’.</a:t>
            </a:r>
          </a:p>
          <a:p>
            <a:r>
              <a:rPr lang="en-GB" altLang="en-US" sz="3000" smtClean="0"/>
              <a:t>Particular focus on problem-solving, critical thinking and writing skills.</a:t>
            </a:r>
          </a:p>
          <a:p>
            <a:r>
              <a:rPr lang="en-GB" altLang="en-US" sz="3000" smtClean="0"/>
              <a:t>Research shows strong correlation between TSA scores and university success.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24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altLang="en-US" smtClean="0"/>
              <a:t>Interviews</a:t>
            </a:r>
          </a:p>
        </p:txBody>
      </p:sp>
      <p:sp>
        <p:nvSpPr>
          <p:cNvPr id="33795" name="Rectangle 3"/>
          <p:cNvSpPr>
            <a:spLocks noGrp="1" noChangeArrowheads="1"/>
          </p:cNvSpPr>
          <p:nvPr>
            <p:ph type="body" idx="1"/>
          </p:nvPr>
        </p:nvSpPr>
        <p:spPr/>
        <p:txBody>
          <a:bodyPr/>
          <a:lstStyle/>
          <a:p>
            <a:pPr>
              <a:lnSpc>
                <a:spcPct val="90000"/>
              </a:lnSpc>
            </a:pPr>
            <a:r>
              <a:rPr lang="en-GB" altLang="en-US" sz="2600" smtClean="0"/>
              <a:t>Want to find out about YOU.</a:t>
            </a:r>
          </a:p>
          <a:p>
            <a:pPr>
              <a:lnSpc>
                <a:spcPct val="90000"/>
              </a:lnSpc>
            </a:pPr>
            <a:r>
              <a:rPr lang="en-GB" altLang="en-US" sz="2600" smtClean="0"/>
              <a:t>Look for general academic excellence and suitability for specific course.</a:t>
            </a:r>
          </a:p>
          <a:p>
            <a:pPr>
              <a:lnSpc>
                <a:spcPct val="90000"/>
              </a:lnSpc>
            </a:pPr>
            <a:r>
              <a:rPr lang="en-GB" altLang="en-US" sz="2600" smtClean="0"/>
              <a:t>May draw on existing knowledge/understanding of subject.</a:t>
            </a:r>
          </a:p>
          <a:p>
            <a:pPr>
              <a:lnSpc>
                <a:spcPct val="90000"/>
              </a:lnSpc>
            </a:pPr>
            <a:r>
              <a:rPr lang="en-GB" altLang="en-US" sz="2600" smtClean="0"/>
              <a:t>Will use information in personal statement.</a:t>
            </a:r>
          </a:p>
          <a:p>
            <a:pPr>
              <a:lnSpc>
                <a:spcPct val="90000"/>
              </a:lnSpc>
            </a:pPr>
            <a:r>
              <a:rPr lang="en-GB" altLang="en-US" sz="2600" smtClean="0"/>
              <a:t>Look for evidence of original thought, problem-solving, thinking ‘on-the-spot’ and ‘outside-the-box’.</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068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1520" y="433225"/>
            <a:ext cx="8001000" cy="1216025"/>
          </a:xfrm>
        </p:spPr>
        <p:txBody>
          <a:bodyPr/>
          <a:lstStyle/>
          <a:p>
            <a:r>
              <a:rPr lang="en-GB" altLang="en-US" sz="3600" dirty="0" smtClean="0"/>
              <a:t>EPQ</a:t>
            </a:r>
            <a:br>
              <a:rPr lang="en-GB" altLang="en-US" sz="3600" dirty="0" smtClean="0"/>
            </a:br>
            <a:r>
              <a:rPr lang="en-GB" altLang="en-US" sz="2800" dirty="0" smtClean="0"/>
              <a:t>(from the University of Oxford)</a:t>
            </a:r>
          </a:p>
        </p:txBody>
      </p:sp>
      <p:sp>
        <p:nvSpPr>
          <p:cNvPr id="26627" name="Rectangle 3"/>
          <p:cNvSpPr>
            <a:spLocks noGrp="1" noChangeArrowheads="1"/>
          </p:cNvSpPr>
          <p:nvPr>
            <p:ph type="body" idx="1"/>
          </p:nvPr>
        </p:nvSpPr>
        <p:spPr>
          <a:xfrm>
            <a:off x="457200" y="1600200"/>
            <a:ext cx="8229600" cy="3557588"/>
          </a:xfrm>
        </p:spPr>
        <p:txBody>
          <a:bodyPr/>
          <a:lstStyle/>
          <a:p>
            <a:pPr>
              <a:lnSpc>
                <a:spcPct val="90000"/>
              </a:lnSpc>
            </a:pPr>
            <a:r>
              <a:rPr lang="en-GB" altLang="en-US" dirty="0" smtClean="0"/>
              <a:t>Where applicants have undertaken the Extended Project, this will not be a condition of any offer but the University recognises that the EPQ will provide an applicant with the opportunity to develop research and academic skills relevant for study at Oxford. </a:t>
            </a:r>
          </a:p>
        </p:txBody>
      </p:sp>
      <p:sp>
        <p:nvSpPr>
          <p:cNvPr id="26628" name="Text Box 4"/>
          <p:cNvSpPr txBox="1">
            <a:spLocks noChangeArrowheads="1"/>
          </p:cNvSpPr>
          <p:nvPr/>
        </p:nvSpPr>
        <p:spPr bwMode="auto">
          <a:xfrm>
            <a:off x="3058084" y="4772157"/>
            <a:ext cx="6084887" cy="167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GB" altLang="en-US" sz="2800" dirty="0"/>
              <a:t>Candidates are encouraged to draw upon relevant EPQ experience when writing their personal statement.</a:t>
            </a:r>
          </a:p>
          <a:p>
            <a:endParaRPr lang="en-GB" altLang="en-US" sz="28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229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smtClean="0"/>
              <a:t>The Russell Group</a:t>
            </a:r>
          </a:p>
        </p:txBody>
      </p:sp>
      <p:sp>
        <p:nvSpPr>
          <p:cNvPr id="4099" name="Content Placeholder 2"/>
          <p:cNvSpPr>
            <a:spLocks noGrp="1"/>
          </p:cNvSpPr>
          <p:nvPr>
            <p:ph idx="1"/>
          </p:nvPr>
        </p:nvSpPr>
        <p:spPr/>
        <p:txBody>
          <a:bodyPr/>
          <a:lstStyle/>
          <a:p>
            <a:r>
              <a:rPr lang="en-GB" altLang="en-US" smtClean="0"/>
              <a:t>The Russell Group represents 24 leading UK universities which are committed to maintaining the very best research, an outstanding teaching and learning experience and unrivalled links with business and the public sector.</a:t>
            </a:r>
          </a:p>
          <a:p>
            <a:endParaRPr lang="en-GB" altLang="en-US" smtClean="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644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95" y="4203669"/>
            <a:ext cx="9120186" cy="1470025"/>
          </a:xfrm>
        </p:spPr>
        <p:txBody>
          <a:bodyPr/>
          <a:lstStyle/>
          <a:p>
            <a:pPr algn="ctr" eaLnBrk="1" hangingPunct="1"/>
            <a:r>
              <a:rPr lang="en-US" altLang="en-US" sz="4800" b="1" dirty="0" smtClean="0">
                <a:ln w="22225">
                  <a:solidFill>
                    <a:schemeClr val="accent2"/>
                  </a:solidFill>
                  <a:prstDash val="solid"/>
                </a:ln>
                <a:solidFill>
                  <a:schemeClr val="accent2">
                    <a:lumMod val="40000"/>
                    <a:lumOff val="60000"/>
                  </a:schemeClr>
                </a:solidFill>
              </a:rPr>
              <a:t>Sample Interview Questions</a:t>
            </a:r>
          </a:p>
        </p:txBody>
      </p:sp>
      <p:pic>
        <p:nvPicPr>
          <p:cNvPr id="1026" name="Picture 2" descr="http://www.thirdyearabroad.com/images/stories/reviews/Cities/Oxford.jpg"/>
          <p:cNvPicPr>
            <a:picLocks noChangeAspect="1" noChangeArrowheads="1"/>
          </p:cNvPicPr>
          <p:nvPr/>
        </p:nvPicPr>
        <p:blipFill>
          <a:blip r:embed="rId3" cstate="print"/>
          <a:srcRect r="8273"/>
          <a:stretch>
            <a:fillRect/>
          </a:stretch>
        </p:blipFill>
        <p:spPr bwMode="auto">
          <a:xfrm>
            <a:off x="9195" y="-11465"/>
            <a:ext cx="2612667" cy="3796004"/>
          </a:xfrm>
          <a:prstGeom prst="rect">
            <a:avLst/>
          </a:prstGeom>
          <a:ln>
            <a:noFill/>
          </a:ln>
          <a:effectLst>
            <a:softEdge rad="112500"/>
          </a:effectLst>
        </p:spPr>
      </p:pic>
      <p:pic>
        <p:nvPicPr>
          <p:cNvPr id="1028" name="Picture 4" descr="http://www.hicambridgehotel.co.uk/sites/57/gallery/jgvXABuE5A.jpeg"/>
          <p:cNvPicPr>
            <a:picLocks noChangeAspect="1" noChangeArrowheads="1"/>
          </p:cNvPicPr>
          <p:nvPr/>
        </p:nvPicPr>
        <p:blipFill>
          <a:blip r:embed="rId4" cstate="print"/>
          <a:srcRect/>
          <a:stretch>
            <a:fillRect/>
          </a:stretch>
        </p:blipFill>
        <p:spPr bwMode="auto">
          <a:xfrm>
            <a:off x="6627053" y="-1"/>
            <a:ext cx="2516947" cy="3784540"/>
          </a:xfrm>
          <a:prstGeom prst="rect">
            <a:avLst/>
          </a:prstGeom>
          <a:ln>
            <a:noFill/>
          </a:ln>
          <a:effectLst>
            <a:softEdge rad="112500"/>
          </a:effec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412" y="2257359"/>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582" y="0"/>
            <a:ext cx="37941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023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en-US" smtClean="0"/>
          </a:p>
        </p:txBody>
      </p:sp>
      <p:sp>
        <p:nvSpPr>
          <p:cNvPr id="36867" name="Content Placeholder 2"/>
          <p:cNvSpPr>
            <a:spLocks noGrp="1"/>
          </p:cNvSpPr>
          <p:nvPr>
            <p:ph idx="1"/>
          </p:nvPr>
        </p:nvSpPr>
        <p:spPr/>
        <p:txBody>
          <a:bodyPr/>
          <a:lstStyle/>
          <a:p>
            <a:r>
              <a:rPr lang="en-GB" altLang="en-US" smtClean="0"/>
              <a:t>How many ways can you think of to measure the height of a volcano?</a:t>
            </a:r>
          </a:p>
          <a:p>
            <a:endParaRPr lang="en-GB" altLang="en-US" smtClean="0"/>
          </a:p>
        </p:txBody>
      </p:sp>
      <p:pic>
        <p:nvPicPr>
          <p:cNvPr id="36868" name="Picture 2" descr="http://geology.com/volcanoes/arenal/arenal-volca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997200"/>
            <a:ext cx="42338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72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tLang="en-US" smtClean="0"/>
          </a:p>
        </p:txBody>
      </p:sp>
      <p:sp>
        <p:nvSpPr>
          <p:cNvPr id="38915" name="Content Placeholder 2"/>
          <p:cNvSpPr>
            <a:spLocks noGrp="1"/>
          </p:cNvSpPr>
          <p:nvPr>
            <p:ph idx="1"/>
          </p:nvPr>
        </p:nvSpPr>
        <p:spPr/>
        <p:txBody>
          <a:bodyPr/>
          <a:lstStyle/>
          <a:p>
            <a:r>
              <a:rPr lang="en-GB" altLang="en-US" smtClean="0"/>
              <a:t>If you could invent a new musical instrument, what kind of sound would it make?</a:t>
            </a:r>
          </a:p>
          <a:p>
            <a:endParaRPr lang="en-US" altLang="en-US" smtClean="0"/>
          </a:p>
        </p:txBody>
      </p:sp>
      <p:pic>
        <p:nvPicPr>
          <p:cNvPr id="38916" name="Picture 2" descr="http://nwood.ns.ca/wp-content/uploads/2013/08/music-notes-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75" y="3349625"/>
            <a:ext cx="40322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539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a:xfrm>
            <a:off x="457200" y="1600200"/>
            <a:ext cx="6635750" cy="4525963"/>
          </a:xfrm>
        </p:spPr>
        <p:txBody>
          <a:bodyPr/>
          <a:lstStyle/>
          <a:p>
            <a:pPr>
              <a:defRPr/>
            </a:pPr>
            <a:r>
              <a:rPr lang="en-GB" sz="2800" dirty="0"/>
              <a:t>Enemy 1 poisons the water in V’s water bottle. Enemy 2 drills a hole in the same water bottle so that the contents trickle out. Later, for want of water, </a:t>
            </a:r>
            <a:r>
              <a:rPr lang="en-GB" sz="2800" dirty="0" smtClean="0"/>
              <a:t>V </a:t>
            </a:r>
            <a:r>
              <a:rPr lang="en-GB" sz="2800" dirty="0"/>
              <a:t>dies in the middle of the desert. </a:t>
            </a:r>
          </a:p>
          <a:p>
            <a:pPr marL="0" indent="0">
              <a:buFontTx/>
              <a:buNone/>
              <a:defRPr/>
            </a:pPr>
            <a:endParaRPr lang="en-GB" sz="2800" dirty="0"/>
          </a:p>
          <a:p>
            <a:pPr>
              <a:defRPr/>
            </a:pPr>
            <a:r>
              <a:rPr lang="en-GB" sz="2800" dirty="0"/>
              <a:t>Who, if anyone, </a:t>
            </a:r>
            <a:r>
              <a:rPr lang="en-GB" sz="2800" dirty="0" smtClean="0"/>
              <a:t>caused V’s </a:t>
            </a:r>
            <a:r>
              <a:rPr lang="en-GB" sz="2800" dirty="0"/>
              <a:t>death?</a:t>
            </a:r>
          </a:p>
          <a:p>
            <a:pPr>
              <a:defRPr/>
            </a:pPr>
            <a:endParaRPr lang="en-GB" dirty="0"/>
          </a:p>
        </p:txBody>
      </p:sp>
      <p:pic>
        <p:nvPicPr>
          <p:cNvPr id="39940" name="Picture 6" descr="http://www.caminodesantiago.me/wp-content/uploads/water-bottle.jpg"/>
          <p:cNvPicPr>
            <a:picLocks noChangeAspect="1" noChangeArrowheads="1"/>
          </p:cNvPicPr>
          <p:nvPr/>
        </p:nvPicPr>
        <p:blipFill>
          <a:blip r:embed="rId2">
            <a:extLst>
              <a:ext uri="{28A0092B-C50C-407E-A947-70E740481C1C}">
                <a14:useLocalDpi xmlns:a14="http://schemas.microsoft.com/office/drawing/2010/main" val="0"/>
              </a:ext>
            </a:extLst>
          </a:blip>
          <a:srcRect l="27283" r="28735"/>
          <a:stretch>
            <a:fillRect/>
          </a:stretch>
        </p:blipFill>
        <p:spPr bwMode="auto">
          <a:xfrm>
            <a:off x="7164388" y="2276475"/>
            <a:ext cx="140811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150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altLang="en-US" smtClean="0"/>
          </a:p>
        </p:txBody>
      </p:sp>
      <p:sp>
        <p:nvSpPr>
          <p:cNvPr id="40963" name="Content Placeholder 2"/>
          <p:cNvSpPr>
            <a:spLocks noGrp="1"/>
          </p:cNvSpPr>
          <p:nvPr>
            <p:ph idx="1"/>
          </p:nvPr>
        </p:nvSpPr>
        <p:spPr>
          <a:xfrm>
            <a:off x="457200" y="1600200"/>
            <a:ext cx="4978400" cy="4492625"/>
          </a:xfrm>
        </p:spPr>
        <p:txBody>
          <a:bodyPr/>
          <a:lstStyle/>
          <a:p>
            <a:r>
              <a:rPr lang="en-GB" altLang="en-US" smtClean="0"/>
              <a:t>If you could save either the rainforests or the coral reefs, which would you choose?</a:t>
            </a:r>
          </a:p>
          <a:p>
            <a:endParaRPr lang="en-GB" altLang="en-US" smtClean="0"/>
          </a:p>
        </p:txBody>
      </p:sp>
      <p:pic>
        <p:nvPicPr>
          <p:cNvPr id="40964" name="Picture 4" descr="http://publicchoiceyours.webs.com/preserve%20the%20environ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420938"/>
            <a:ext cx="2736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050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smtClean="0"/>
          </a:p>
        </p:txBody>
      </p:sp>
      <p:sp>
        <p:nvSpPr>
          <p:cNvPr id="41987" name="Content Placeholder 2"/>
          <p:cNvSpPr>
            <a:spLocks noGrp="1"/>
          </p:cNvSpPr>
          <p:nvPr>
            <p:ph idx="1"/>
          </p:nvPr>
        </p:nvSpPr>
        <p:spPr/>
        <p:txBody>
          <a:bodyPr/>
          <a:lstStyle/>
          <a:p>
            <a:r>
              <a:rPr lang="en-GB" altLang="en-US" smtClean="0"/>
              <a:t>How many Golden Eagles would it take to lift an Elephant?</a:t>
            </a:r>
          </a:p>
          <a:p>
            <a:endParaRPr lang="en-GB" altLang="en-US" smtClean="0"/>
          </a:p>
        </p:txBody>
      </p:sp>
      <p:pic>
        <p:nvPicPr>
          <p:cNvPr id="41988" name="Picture 6" descr="http://news.bbcimg.co.uk/media/images/66185000/jpg/_66185496_eagle_elephant4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3103563"/>
            <a:ext cx="44196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249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altLang="en-US" smtClean="0"/>
          </a:p>
        </p:txBody>
      </p:sp>
      <p:sp>
        <p:nvSpPr>
          <p:cNvPr id="43011" name="Content Placeholder 2"/>
          <p:cNvSpPr>
            <a:spLocks noGrp="1"/>
          </p:cNvSpPr>
          <p:nvPr>
            <p:ph idx="1"/>
          </p:nvPr>
        </p:nvSpPr>
        <p:spPr/>
        <p:txBody>
          <a:bodyPr/>
          <a:lstStyle/>
          <a:p>
            <a:r>
              <a:rPr lang="en-GB" altLang="en-US" smtClean="0"/>
              <a:t>What can a historian learn from critical assessment of a programme such as EastEnders?</a:t>
            </a:r>
          </a:p>
          <a:p>
            <a:endParaRPr lang="en-GB" altLang="en-US" smtClean="0"/>
          </a:p>
        </p:txBody>
      </p:sp>
      <p:pic>
        <p:nvPicPr>
          <p:cNvPr id="43012" name="Picture 2" descr="http://upload.wikimedia.org/wikipedia/en/a/ac/EastEnders_Tit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288" y="3284538"/>
            <a:ext cx="44815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335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ltLang="en-US" smtClean="0"/>
          </a:p>
        </p:txBody>
      </p:sp>
      <p:sp>
        <p:nvSpPr>
          <p:cNvPr id="44035" name="Content Placeholder 2"/>
          <p:cNvSpPr>
            <a:spLocks noGrp="1"/>
          </p:cNvSpPr>
          <p:nvPr>
            <p:ph idx="1"/>
          </p:nvPr>
        </p:nvSpPr>
        <p:spPr>
          <a:xfrm>
            <a:off x="457200" y="1600200"/>
            <a:ext cx="4762500" cy="4492625"/>
          </a:xfrm>
        </p:spPr>
        <p:txBody>
          <a:bodyPr/>
          <a:lstStyle/>
          <a:p>
            <a:r>
              <a:rPr lang="en-GB" altLang="en-US" smtClean="0"/>
              <a:t>In a world where English is a global language, why learn French?</a:t>
            </a:r>
          </a:p>
          <a:p>
            <a:endParaRPr lang="en-GB" altLang="en-US" smtClean="0"/>
          </a:p>
        </p:txBody>
      </p:sp>
      <p:pic>
        <p:nvPicPr>
          <p:cNvPr id="44036" name="Picture 2" descr="http://www.frenchlearner.com/images/jaimelefranca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276475"/>
            <a:ext cx="282733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804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95" y="4203669"/>
            <a:ext cx="9120186" cy="1470025"/>
          </a:xfrm>
        </p:spPr>
        <p:txBody>
          <a:bodyPr/>
          <a:lstStyle/>
          <a:p>
            <a:pPr algn="ctr" eaLnBrk="1" hangingPunct="1"/>
            <a:r>
              <a:rPr lang="en-US" altLang="en-US" sz="4800" b="1" dirty="0" smtClean="0">
                <a:ln w="22225">
                  <a:solidFill>
                    <a:schemeClr val="accent2"/>
                  </a:solidFill>
                  <a:prstDash val="solid"/>
                </a:ln>
                <a:solidFill>
                  <a:schemeClr val="accent2">
                    <a:lumMod val="40000"/>
                    <a:lumOff val="60000"/>
                  </a:schemeClr>
                </a:solidFill>
              </a:rPr>
              <a:t>Personal Statements</a:t>
            </a:r>
          </a:p>
        </p:txBody>
      </p:sp>
      <p:pic>
        <p:nvPicPr>
          <p:cNvPr id="1026" name="Picture 2" descr="http://www.thirdyearabroad.com/images/stories/reviews/Cities/Oxford.jpg"/>
          <p:cNvPicPr>
            <a:picLocks noChangeAspect="1" noChangeArrowheads="1"/>
          </p:cNvPicPr>
          <p:nvPr/>
        </p:nvPicPr>
        <p:blipFill>
          <a:blip r:embed="rId3" cstate="print"/>
          <a:srcRect r="8273"/>
          <a:stretch>
            <a:fillRect/>
          </a:stretch>
        </p:blipFill>
        <p:spPr bwMode="auto">
          <a:xfrm>
            <a:off x="9195" y="-11465"/>
            <a:ext cx="2612667" cy="3796004"/>
          </a:xfrm>
          <a:prstGeom prst="rect">
            <a:avLst/>
          </a:prstGeom>
          <a:ln>
            <a:noFill/>
          </a:ln>
          <a:effectLst>
            <a:softEdge rad="112500"/>
          </a:effectLst>
        </p:spPr>
      </p:pic>
      <p:pic>
        <p:nvPicPr>
          <p:cNvPr id="1028" name="Picture 4" descr="http://www.hicambridgehotel.co.uk/sites/57/gallery/jgvXABuE5A.jpeg"/>
          <p:cNvPicPr>
            <a:picLocks noChangeAspect="1" noChangeArrowheads="1"/>
          </p:cNvPicPr>
          <p:nvPr/>
        </p:nvPicPr>
        <p:blipFill>
          <a:blip r:embed="rId4" cstate="print"/>
          <a:srcRect/>
          <a:stretch>
            <a:fillRect/>
          </a:stretch>
        </p:blipFill>
        <p:spPr bwMode="auto">
          <a:xfrm>
            <a:off x="6627053" y="-1"/>
            <a:ext cx="2516947" cy="3784540"/>
          </a:xfrm>
          <a:prstGeom prst="rect">
            <a:avLst/>
          </a:prstGeom>
          <a:ln>
            <a:noFill/>
          </a:ln>
          <a:effectLst>
            <a:softEdge rad="112500"/>
          </a:effec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412" y="2257359"/>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582" y="0"/>
            <a:ext cx="37941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172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smtClean="0"/>
              <a:t>Personal statement</a:t>
            </a:r>
          </a:p>
        </p:txBody>
      </p:sp>
      <p:sp>
        <p:nvSpPr>
          <p:cNvPr id="27651" name="Rectangle 3"/>
          <p:cNvSpPr>
            <a:spLocks noGrp="1" noChangeArrowheads="1"/>
          </p:cNvSpPr>
          <p:nvPr>
            <p:ph type="body" idx="1"/>
          </p:nvPr>
        </p:nvSpPr>
        <p:spPr/>
        <p:txBody>
          <a:bodyPr/>
          <a:lstStyle/>
          <a:p>
            <a:r>
              <a:rPr lang="en-GB" altLang="en-US" smtClean="0"/>
              <a:t>Needs to communicate passion and suitability for the course of study.</a:t>
            </a:r>
          </a:p>
          <a:p>
            <a:r>
              <a:rPr lang="en-GB" altLang="en-US" smtClean="0"/>
              <a:t>For top universities: 80-100% about course.</a:t>
            </a:r>
          </a:p>
          <a:p>
            <a:r>
              <a:rPr lang="en-GB" altLang="en-US" smtClean="0"/>
              <a:t>Avoid clichés.</a:t>
            </a:r>
          </a:p>
          <a:p>
            <a:r>
              <a:rPr lang="en-GB" altLang="en-US" smtClean="0"/>
              <a:t>Start planning now!</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11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0" y="0"/>
            <a:ext cx="8001000" cy="1216025"/>
          </a:xfrm>
        </p:spPr>
        <p:txBody>
          <a:bodyPr/>
          <a:lstStyle/>
          <a:p>
            <a:r>
              <a:rPr lang="en-GB" altLang="en-US" dirty="0" smtClean="0"/>
              <a:t>Russell Group universities</a:t>
            </a:r>
          </a:p>
        </p:txBody>
      </p:sp>
      <p:sp>
        <p:nvSpPr>
          <p:cNvPr id="5123" name="Rectangle 3"/>
          <p:cNvSpPr>
            <a:spLocks noGrp="1" noChangeArrowheads="1"/>
          </p:cNvSpPr>
          <p:nvPr>
            <p:ph type="body" sz="half" idx="1"/>
          </p:nvPr>
        </p:nvSpPr>
        <p:spPr>
          <a:xfrm>
            <a:off x="188057" y="1825625"/>
            <a:ext cx="3924300" cy="4267200"/>
          </a:xfrm>
        </p:spPr>
        <p:txBody>
          <a:bodyPr/>
          <a:lstStyle/>
          <a:p>
            <a:pPr>
              <a:lnSpc>
                <a:spcPct val="80000"/>
              </a:lnSpc>
            </a:pPr>
            <a:r>
              <a:rPr lang="en-GB" altLang="en-US" sz="2000" dirty="0" smtClean="0"/>
              <a:t>University of Birmingham</a:t>
            </a:r>
          </a:p>
          <a:p>
            <a:pPr>
              <a:lnSpc>
                <a:spcPct val="80000"/>
              </a:lnSpc>
            </a:pPr>
            <a:r>
              <a:rPr lang="en-GB" altLang="en-US" sz="2000" dirty="0" smtClean="0"/>
              <a:t>University of Bristol</a:t>
            </a:r>
          </a:p>
          <a:p>
            <a:pPr>
              <a:lnSpc>
                <a:spcPct val="80000"/>
              </a:lnSpc>
            </a:pPr>
            <a:r>
              <a:rPr lang="en-GB" altLang="en-US" sz="2000" dirty="0" smtClean="0"/>
              <a:t>University of Cambridge</a:t>
            </a:r>
          </a:p>
          <a:p>
            <a:pPr>
              <a:lnSpc>
                <a:spcPct val="80000"/>
              </a:lnSpc>
            </a:pPr>
            <a:r>
              <a:rPr lang="en-GB" altLang="en-US" sz="2000" dirty="0" smtClean="0"/>
              <a:t>Cardiff University</a:t>
            </a:r>
          </a:p>
          <a:p>
            <a:pPr>
              <a:lnSpc>
                <a:spcPct val="80000"/>
              </a:lnSpc>
            </a:pPr>
            <a:r>
              <a:rPr lang="en-GB" altLang="en-US" sz="2000" dirty="0" smtClean="0"/>
              <a:t>Durham University</a:t>
            </a:r>
          </a:p>
          <a:p>
            <a:pPr>
              <a:lnSpc>
                <a:spcPct val="80000"/>
              </a:lnSpc>
            </a:pPr>
            <a:r>
              <a:rPr lang="en-GB" altLang="en-US" sz="2000" dirty="0" smtClean="0"/>
              <a:t>University of Edinburgh</a:t>
            </a:r>
          </a:p>
          <a:p>
            <a:pPr>
              <a:lnSpc>
                <a:spcPct val="80000"/>
              </a:lnSpc>
            </a:pPr>
            <a:r>
              <a:rPr lang="en-GB" altLang="en-US" sz="2000" dirty="0" smtClean="0"/>
              <a:t>University of Exeter</a:t>
            </a:r>
          </a:p>
          <a:p>
            <a:pPr>
              <a:lnSpc>
                <a:spcPct val="80000"/>
              </a:lnSpc>
            </a:pPr>
            <a:r>
              <a:rPr lang="en-GB" altLang="en-US" sz="2000" dirty="0" smtClean="0"/>
              <a:t>University of Glasgow</a:t>
            </a:r>
          </a:p>
          <a:p>
            <a:pPr>
              <a:lnSpc>
                <a:spcPct val="80000"/>
              </a:lnSpc>
            </a:pPr>
            <a:r>
              <a:rPr lang="en-GB" altLang="en-US" sz="2000" dirty="0" smtClean="0"/>
              <a:t>Imperial College London</a:t>
            </a:r>
          </a:p>
          <a:p>
            <a:pPr>
              <a:lnSpc>
                <a:spcPct val="80000"/>
              </a:lnSpc>
            </a:pPr>
            <a:r>
              <a:rPr lang="en-GB" altLang="en-US" sz="2000" dirty="0" smtClean="0"/>
              <a:t>King's College London</a:t>
            </a:r>
          </a:p>
          <a:p>
            <a:pPr>
              <a:lnSpc>
                <a:spcPct val="80000"/>
              </a:lnSpc>
            </a:pPr>
            <a:r>
              <a:rPr lang="en-GB" altLang="en-US" sz="2000" dirty="0" smtClean="0"/>
              <a:t>University of Leeds</a:t>
            </a:r>
          </a:p>
          <a:p>
            <a:pPr>
              <a:lnSpc>
                <a:spcPct val="80000"/>
              </a:lnSpc>
            </a:pPr>
            <a:r>
              <a:rPr lang="en-GB" altLang="en-US" sz="2000" dirty="0" smtClean="0"/>
              <a:t>University of Liverpool</a:t>
            </a:r>
          </a:p>
          <a:p>
            <a:pPr>
              <a:lnSpc>
                <a:spcPct val="80000"/>
              </a:lnSpc>
            </a:pPr>
            <a:endParaRPr lang="en-GB" altLang="en-US" sz="2000" dirty="0" smtClean="0"/>
          </a:p>
        </p:txBody>
      </p:sp>
      <p:sp>
        <p:nvSpPr>
          <p:cNvPr id="5124" name="Rectangle 5"/>
          <p:cNvSpPr>
            <a:spLocks noGrp="1" noChangeArrowheads="1"/>
          </p:cNvSpPr>
          <p:nvPr>
            <p:ph type="body" sz="half" idx="2"/>
          </p:nvPr>
        </p:nvSpPr>
        <p:spPr>
          <a:xfrm>
            <a:off x="4355976" y="1831844"/>
            <a:ext cx="4397554" cy="4267200"/>
          </a:xfrm>
        </p:spPr>
        <p:txBody>
          <a:bodyPr/>
          <a:lstStyle/>
          <a:p>
            <a:pPr>
              <a:lnSpc>
                <a:spcPct val="80000"/>
              </a:lnSpc>
            </a:pPr>
            <a:r>
              <a:rPr lang="en-GB" altLang="en-US" sz="2000" dirty="0" smtClean="0"/>
              <a:t>London School of Economics &amp; Political Science</a:t>
            </a:r>
          </a:p>
          <a:p>
            <a:pPr>
              <a:lnSpc>
                <a:spcPct val="80000"/>
              </a:lnSpc>
            </a:pPr>
            <a:r>
              <a:rPr lang="en-GB" altLang="en-US" sz="2000" dirty="0" smtClean="0"/>
              <a:t>University of Manchester</a:t>
            </a:r>
          </a:p>
          <a:p>
            <a:pPr>
              <a:lnSpc>
                <a:spcPct val="80000"/>
              </a:lnSpc>
            </a:pPr>
            <a:r>
              <a:rPr lang="en-GB" altLang="en-US" sz="2000" dirty="0" smtClean="0"/>
              <a:t>Newcastle University</a:t>
            </a:r>
          </a:p>
          <a:p>
            <a:pPr>
              <a:lnSpc>
                <a:spcPct val="80000"/>
              </a:lnSpc>
            </a:pPr>
            <a:r>
              <a:rPr lang="en-GB" altLang="en-US" sz="2000" dirty="0" smtClean="0"/>
              <a:t>University of Nottingham</a:t>
            </a:r>
          </a:p>
          <a:p>
            <a:pPr>
              <a:lnSpc>
                <a:spcPct val="80000"/>
              </a:lnSpc>
            </a:pPr>
            <a:r>
              <a:rPr lang="en-GB" altLang="en-US" sz="2000" dirty="0" smtClean="0"/>
              <a:t>University of Oxford</a:t>
            </a:r>
          </a:p>
          <a:p>
            <a:pPr>
              <a:lnSpc>
                <a:spcPct val="80000"/>
              </a:lnSpc>
            </a:pPr>
            <a:r>
              <a:rPr lang="en-GB" altLang="en-US" sz="2000" dirty="0" smtClean="0"/>
              <a:t>Queen Mary, University of London</a:t>
            </a:r>
          </a:p>
          <a:p>
            <a:pPr>
              <a:lnSpc>
                <a:spcPct val="80000"/>
              </a:lnSpc>
            </a:pPr>
            <a:r>
              <a:rPr lang="en-GB" altLang="en-US" sz="2000" dirty="0" smtClean="0"/>
              <a:t>Queen's University Belfast</a:t>
            </a:r>
          </a:p>
          <a:p>
            <a:pPr>
              <a:lnSpc>
                <a:spcPct val="80000"/>
              </a:lnSpc>
            </a:pPr>
            <a:r>
              <a:rPr lang="en-GB" altLang="en-US" sz="2000" dirty="0" smtClean="0"/>
              <a:t>University of Sheffield</a:t>
            </a:r>
          </a:p>
          <a:p>
            <a:pPr>
              <a:lnSpc>
                <a:spcPct val="80000"/>
              </a:lnSpc>
            </a:pPr>
            <a:r>
              <a:rPr lang="en-GB" altLang="en-US" sz="2000" dirty="0" smtClean="0"/>
              <a:t>University of Southampton</a:t>
            </a:r>
          </a:p>
          <a:p>
            <a:pPr>
              <a:lnSpc>
                <a:spcPct val="80000"/>
              </a:lnSpc>
            </a:pPr>
            <a:r>
              <a:rPr lang="en-GB" altLang="en-US" sz="2000" dirty="0" smtClean="0"/>
              <a:t>University College London</a:t>
            </a:r>
          </a:p>
          <a:p>
            <a:pPr>
              <a:lnSpc>
                <a:spcPct val="80000"/>
              </a:lnSpc>
            </a:pPr>
            <a:r>
              <a:rPr lang="en-GB" altLang="en-US" sz="2000" dirty="0" smtClean="0"/>
              <a:t>University of Warwick</a:t>
            </a:r>
          </a:p>
          <a:p>
            <a:pPr>
              <a:lnSpc>
                <a:spcPct val="80000"/>
              </a:lnSpc>
            </a:pPr>
            <a:r>
              <a:rPr lang="en-GB" altLang="en-US" sz="2000" dirty="0" smtClean="0"/>
              <a:t>University of York</a:t>
            </a:r>
          </a:p>
          <a:p>
            <a:pPr>
              <a:lnSpc>
                <a:spcPct val="80000"/>
              </a:lnSpc>
            </a:pPr>
            <a:endParaRPr lang="en-GB" altLang="en-US" sz="2000" dirty="0" smtClean="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102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ltLang="en-US" smtClean="0"/>
              <a:t>Things to include</a:t>
            </a:r>
          </a:p>
        </p:txBody>
      </p:sp>
      <p:sp>
        <p:nvSpPr>
          <p:cNvPr id="28675" name="Rectangle 3"/>
          <p:cNvSpPr>
            <a:spLocks noGrp="1" noChangeArrowheads="1"/>
          </p:cNvSpPr>
          <p:nvPr>
            <p:ph type="body" idx="1"/>
          </p:nvPr>
        </p:nvSpPr>
        <p:spPr/>
        <p:txBody>
          <a:bodyPr/>
          <a:lstStyle/>
          <a:p>
            <a:pPr>
              <a:lnSpc>
                <a:spcPct val="90000"/>
              </a:lnSpc>
            </a:pPr>
            <a:r>
              <a:rPr lang="en-GB" altLang="en-US" sz="2400" smtClean="0"/>
              <a:t>What drew/draws you to the subject.</a:t>
            </a:r>
          </a:p>
          <a:p>
            <a:pPr>
              <a:lnSpc>
                <a:spcPct val="90000"/>
              </a:lnSpc>
            </a:pPr>
            <a:r>
              <a:rPr lang="en-GB" altLang="en-US" sz="2400" smtClean="0"/>
              <a:t>What aspects of the subject particularly interest you and why.</a:t>
            </a:r>
          </a:p>
          <a:p>
            <a:pPr>
              <a:lnSpc>
                <a:spcPct val="90000"/>
              </a:lnSpc>
            </a:pPr>
            <a:r>
              <a:rPr lang="en-GB" altLang="en-US" sz="2400" smtClean="0"/>
              <a:t>Reading/watching/listening outside of lessons (books, journals, documentaries, radio, etc).</a:t>
            </a:r>
          </a:p>
          <a:p>
            <a:pPr>
              <a:lnSpc>
                <a:spcPct val="90000"/>
              </a:lnSpc>
            </a:pPr>
            <a:r>
              <a:rPr lang="en-GB" altLang="en-US" sz="2400" smtClean="0"/>
              <a:t>Work experience, volunteering, etc.</a:t>
            </a:r>
          </a:p>
          <a:p>
            <a:pPr>
              <a:lnSpc>
                <a:spcPct val="90000"/>
              </a:lnSpc>
            </a:pPr>
            <a:r>
              <a:rPr lang="en-GB" altLang="en-US" sz="2400" smtClean="0"/>
              <a:t>Courses, workshops, summer schools, etc.</a:t>
            </a:r>
          </a:p>
          <a:p>
            <a:pPr>
              <a:lnSpc>
                <a:spcPct val="90000"/>
              </a:lnSpc>
            </a:pPr>
            <a:r>
              <a:rPr lang="en-GB" altLang="en-US" sz="2400" smtClean="0"/>
              <a:t>Clubs, societies, and other extra-curricular involvement.</a:t>
            </a:r>
          </a:p>
          <a:p>
            <a:pPr>
              <a:lnSpc>
                <a:spcPct val="90000"/>
              </a:lnSpc>
            </a:pPr>
            <a:r>
              <a:rPr lang="en-GB" altLang="en-US" sz="2400" smtClean="0"/>
              <a:t>Future career plans.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798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95" y="4203669"/>
            <a:ext cx="9120186" cy="1470025"/>
          </a:xfrm>
        </p:spPr>
        <p:txBody>
          <a:bodyPr/>
          <a:lstStyle/>
          <a:p>
            <a:pPr algn="ctr" eaLnBrk="1" hangingPunct="1"/>
            <a:r>
              <a:rPr lang="en-US" altLang="en-US" sz="4800" b="1" dirty="0" smtClean="0">
                <a:ln w="22225">
                  <a:solidFill>
                    <a:schemeClr val="accent2"/>
                  </a:solidFill>
                  <a:prstDash val="solid"/>
                </a:ln>
                <a:solidFill>
                  <a:schemeClr val="accent2">
                    <a:lumMod val="40000"/>
                    <a:lumOff val="60000"/>
                  </a:schemeClr>
                </a:solidFill>
              </a:rPr>
              <a:t>Lutterworth College</a:t>
            </a:r>
            <a:br>
              <a:rPr lang="en-US" altLang="en-US" sz="4800" b="1" dirty="0" smtClean="0">
                <a:ln w="22225">
                  <a:solidFill>
                    <a:schemeClr val="accent2"/>
                  </a:solidFill>
                  <a:prstDash val="solid"/>
                </a:ln>
                <a:solidFill>
                  <a:schemeClr val="accent2">
                    <a:lumMod val="40000"/>
                    <a:lumOff val="60000"/>
                  </a:schemeClr>
                </a:solidFill>
              </a:rPr>
            </a:br>
            <a:r>
              <a:rPr lang="en-US" altLang="en-US" sz="4800" b="1" dirty="0" smtClean="0">
                <a:ln w="22225">
                  <a:solidFill>
                    <a:schemeClr val="accent2"/>
                  </a:solidFill>
                  <a:prstDash val="solid"/>
                </a:ln>
                <a:solidFill>
                  <a:schemeClr val="accent2">
                    <a:lumMod val="40000"/>
                    <a:lumOff val="60000"/>
                  </a:schemeClr>
                </a:solidFill>
              </a:rPr>
              <a:t>Early Applicants</a:t>
            </a:r>
          </a:p>
        </p:txBody>
      </p:sp>
      <p:pic>
        <p:nvPicPr>
          <p:cNvPr id="1026" name="Picture 2" descr="http://www.thirdyearabroad.com/images/stories/reviews/Cities/Oxford.jpg"/>
          <p:cNvPicPr>
            <a:picLocks noChangeAspect="1" noChangeArrowheads="1"/>
          </p:cNvPicPr>
          <p:nvPr/>
        </p:nvPicPr>
        <p:blipFill>
          <a:blip r:embed="rId3" cstate="print"/>
          <a:srcRect r="8273"/>
          <a:stretch>
            <a:fillRect/>
          </a:stretch>
        </p:blipFill>
        <p:spPr bwMode="auto">
          <a:xfrm>
            <a:off x="9195" y="-11465"/>
            <a:ext cx="2612667" cy="3796004"/>
          </a:xfrm>
          <a:prstGeom prst="rect">
            <a:avLst/>
          </a:prstGeom>
          <a:ln>
            <a:noFill/>
          </a:ln>
          <a:effectLst>
            <a:softEdge rad="112500"/>
          </a:effectLst>
        </p:spPr>
      </p:pic>
      <p:pic>
        <p:nvPicPr>
          <p:cNvPr id="1028" name="Picture 4" descr="http://www.hicambridgehotel.co.uk/sites/57/gallery/jgvXABuE5A.jpeg"/>
          <p:cNvPicPr>
            <a:picLocks noChangeAspect="1" noChangeArrowheads="1"/>
          </p:cNvPicPr>
          <p:nvPr/>
        </p:nvPicPr>
        <p:blipFill>
          <a:blip r:embed="rId4" cstate="print"/>
          <a:srcRect/>
          <a:stretch>
            <a:fillRect/>
          </a:stretch>
        </p:blipFill>
        <p:spPr bwMode="auto">
          <a:xfrm>
            <a:off x="6627053" y="-1"/>
            <a:ext cx="2516947" cy="3784540"/>
          </a:xfrm>
          <a:prstGeom prst="rect">
            <a:avLst/>
          </a:prstGeom>
          <a:ln>
            <a:noFill/>
          </a:ln>
          <a:effectLst>
            <a:softEdge rad="112500"/>
          </a:effec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412" y="2257359"/>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582" y="0"/>
            <a:ext cx="37941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93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Early Applicant?</a:t>
            </a:r>
            <a:endParaRPr lang="en-GB" dirty="0"/>
          </a:p>
        </p:txBody>
      </p:sp>
      <p:sp>
        <p:nvSpPr>
          <p:cNvPr id="4" name="Content Placeholder 3"/>
          <p:cNvSpPr>
            <a:spLocks noGrp="1"/>
          </p:cNvSpPr>
          <p:nvPr>
            <p:ph idx="1"/>
          </p:nvPr>
        </p:nvSpPr>
        <p:spPr>
          <a:xfrm>
            <a:off x="566738" y="1752600"/>
            <a:ext cx="2925142" cy="4267200"/>
          </a:xfrm>
        </p:spPr>
        <p:txBody>
          <a:bodyPr/>
          <a:lstStyle/>
          <a:p>
            <a:r>
              <a:rPr lang="en-GB" dirty="0" smtClean="0"/>
              <a:t>Vet</a:t>
            </a:r>
          </a:p>
          <a:p>
            <a:r>
              <a:rPr lang="en-GB" dirty="0" smtClean="0"/>
              <a:t>Medic</a:t>
            </a:r>
          </a:p>
          <a:p>
            <a:r>
              <a:rPr lang="en-GB" dirty="0" smtClean="0"/>
              <a:t>Dentist</a:t>
            </a:r>
          </a:p>
          <a:p>
            <a:r>
              <a:rPr lang="en-GB" dirty="0" smtClean="0"/>
              <a:t>Lawyer</a:t>
            </a:r>
          </a:p>
          <a:p>
            <a:r>
              <a:rPr lang="en-GB" dirty="0" smtClean="0"/>
              <a:t>Oxford</a:t>
            </a:r>
          </a:p>
          <a:p>
            <a:r>
              <a:rPr lang="en-GB" dirty="0" smtClean="0"/>
              <a:t>Cambridge</a:t>
            </a:r>
            <a:endParaRPr lang="en-GB"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Notched Right Arrow 6"/>
          <p:cNvSpPr/>
          <p:nvPr/>
        </p:nvSpPr>
        <p:spPr bwMode="auto">
          <a:xfrm>
            <a:off x="3493700" y="2924944"/>
            <a:ext cx="1510347" cy="936104"/>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Verdana" pitchFamily="34" charset="0"/>
            </a:endParaRPr>
          </a:p>
        </p:txBody>
      </p:sp>
      <p:sp>
        <p:nvSpPr>
          <p:cNvPr id="8" name="Content Placeholder 3"/>
          <p:cNvSpPr txBox="1">
            <a:spLocks/>
          </p:cNvSpPr>
          <p:nvPr/>
        </p:nvSpPr>
        <p:spPr bwMode="auto">
          <a:xfrm>
            <a:off x="5076056" y="1684173"/>
            <a:ext cx="3744416"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0" indent="0" algn="ctr">
              <a:buNone/>
            </a:pPr>
            <a:r>
              <a:rPr lang="en-GB" sz="2400" kern="0" dirty="0" smtClean="0"/>
              <a:t>Let Mrs Pepper know this is your intention (T2 or email).  At the end of this year we will be bringing you to the Year 12 university fayre and you MAY look at starting at EPQ early.</a:t>
            </a:r>
            <a:endParaRPr lang="en-GB" sz="2400" kern="0" dirty="0"/>
          </a:p>
        </p:txBody>
      </p:sp>
    </p:spTree>
    <p:extLst>
      <p:ext uri="{BB962C8B-B14F-4D97-AF65-F5344CB8AC3E}">
        <p14:creationId xmlns:p14="http://schemas.microsoft.com/office/powerpoint/2010/main" val="3618798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descr="http://www.blackballad.co.uk/wp-content/uploads/2014/10/o-AFRICAN-AMERICAN-WOMAN-READING-BOOK-facebook.jpg"/>
          <p:cNvPicPr>
            <a:picLocks noChangeAspect="1" noChangeArrowheads="1"/>
          </p:cNvPicPr>
          <p:nvPr/>
        </p:nvPicPr>
        <p:blipFill>
          <a:blip r:embed="rId3">
            <a:extLst>
              <a:ext uri="{28A0092B-C50C-407E-A947-70E740481C1C}">
                <a14:useLocalDpi xmlns:a14="http://schemas.microsoft.com/office/drawing/2010/main" val="0"/>
              </a:ext>
            </a:extLst>
          </a:blip>
          <a:srcRect l="13007" r="2032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14340" name="Text Box 2"/>
          <p:cNvSpPr txBox="1">
            <a:spLocks noChangeArrowheads="1"/>
          </p:cNvSpPr>
          <p:nvPr/>
        </p:nvSpPr>
        <p:spPr bwMode="auto">
          <a:xfrm>
            <a:off x="468313" y="1889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14341" name="Text Box 2"/>
          <p:cNvSpPr txBox="1">
            <a:spLocks noChangeArrowheads="1"/>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14342" name="TextBox 12"/>
          <p:cNvSpPr txBox="1">
            <a:spLocks noChangeArrowheads="1"/>
          </p:cNvSpPr>
          <p:nvPr/>
        </p:nvSpPr>
        <p:spPr bwMode="auto">
          <a:xfrm>
            <a:off x="503238" y="333375"/>
            <a:ext cx="81375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GB" altLang="en-US" sz="4800" b="1">
                <a:solidFill>
                  <a:srgbClr val="FFFF00"/>
                </a:solidFill>
              </a:rPr>
              <a:t>Super-Curricular </a:t>
            </a:r>
          </a:p>
          <a:p>
            <a:pPr algn="ctr"/>
            <a:r>
              <a:rPr lang="en-GB" altLang="en-US" sz="4800" b="1">
                <a:solidFill>
                  <a:srgbClr val="FFFF00"/>
                </a:solidFill>
              </a:rPr>
              <a:t>Enrichment: </a:t>
            </a:r>
          </a:p>
          <a:p>
            <a:pPr algn="ctr"/>
            <a:r>
              <a:rPr lang="en-GB" altLang="en-US" sz="4800" b="1">
                <a:solidFill>
                  <a:srgbClr val="FFFF00"/>
                </a:solidFill>
              </a:rPr>
              <a:t>10 Things You Can Do </a:t>
            </a:r>
            <a:r>
              <a:rPr lang="en-GB" altLang="en-US" sz="4000" b="1">
                <a:solidFill>
                  <a:srgbClr val="FFFF00"/>
                </a:solidFill>
              </a:rPr>
              <a:t> </a:t>
            </a:r>
          </a:p>
          <a:p>
            <a:pPr algn="ctr"/>
            <a:endParaRPr lang="en-GB" altLang="en-US" sz="4800" b="1">
              <a:solidFill>
                <a:srgbClr val="FFFF00"/>
              </a:solidFill>
            </a:endParaRPr>
          </a:p>
        </p:txBody>
      </p:sp>
    </p:spTree>
    <p:extLst>
      <p:ext uri="{BB962C8B-B14F-4D97-AF65-F5344CB8AC3E}">
        <p14:creationId xmlns:p14="http://schemas.microsoft.com/office/powerpoint/2010/main" val="23477229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79388" y="333375"/>
            <a:ext cx="8785225" cy="503238"/>
          </a:xfrm>
        </p:spPr>
        <p:txBody>
          <a:bodyPr/>
          <a:lstStyle/>
          <a:p>
            <a:pPr algn="ctr"/>
            <a:r>
              <a:rPr lang="en-GB" altLang="en-US" sz="3600" smtClean="0"/>
              <a:t/>
            </a:r>
            <a:br>
              <a:rPr lang="en-GB" altLang="en-US" sz="3600" smtClean="0"/>
            </a:br>
            <a:r>
              <a:rPr lang="en-GB" altLang="en-US" sz="3600" smtClean="0"/>
              <a:t/>
            </a:r>
            <a:br>
              <a:rPr lang="en-GB" altLang="en-US" sz="3600" smtClean="0"/>
            </a:br>
            <a:r>
              <a:rPr lang="en-GB" altLang="en-US" sz="3600" smtClean="0"/>
              <a:t>Competitive Universities and Courses </a:t>
            </a:r>
          </a:p>
        </p:txBody>
      </p:sp>
      <p:sp>
        <p:nvSpPr>
          <p:cNvPr id="6147" name="Content Placeholder 2"/>
          <p:cNvSpPr>
            <a:spLocks noGrp="1"/>
          </p:cNvSpPr>
          <p:nvPr>
            <p:ph idx="1"/>
          </p:nvPr>
        </p:nvSpPr>
        <p:spPr>
          <a:xfrm>
            <a:off x="566738" y="1752600"/>
            <a:ext cx="8001000" cy="4772025"/>
          </a:xfrm>
        </p:spPr>
        <p:txBody>
          <a:bodyPr/>
          <a:lstStyle/>
          <a:p>
            <a:pPr marL="0" indent="0">
              <a:buFont typeface="Wingdings" panose="05000000000000000000" pitchFamily="2" charset="2"/>
              <a:buNone/>
              <a:defRPr/>
            </a:pPr>
            <a:endParaRPr lang="en-GB" altLang="en-US" sz="2000" dirty="0" smtClean="0"/>
          </a:p>
          <a:p>
            <a:pPr>
              <a:defRPr/>
            </a:pPr>
            <a:r>
              <a:rPr lang="en-GB" altLang="en-US" sz="2000" dirty="0" smtClean="0"/>
              <a:t>Deepening and enriching your subject knowledge is a key issue  particularly for competitive universities </a:t>
            </a:r>
          </a:p>
          <a:p>
            <a:pPr>
              <a:defRPr/>
            </a:pPr>
            <a:endParaRPr lang="en-GB" altLang="en-US" sz="2000" dirty="0" smtClean="0"/>
          </a:p>
          <a:p>
            <a:pPr>
              <a:defRPr/>
            </a:pPr>
            <a:r>
              <a:rPr lang="en-GB" altLang="en-US" sz="2000" dirty="0" smtClean="0"/>
              <a:t>They want applicants to engage in super- rather than extra-curricular activities. </a:t>
            </a:r>
          </a:p>
          <a:p>
            <a:pPr>
              <a:buFont typeface="Wingdings" panose="05000000000000000000" pitchFamily="2" charset="2"/>
              <a:buNone/>
              <a:defRPr/>
            </a:pPr>
            <a:r>
              <a:rPr lang="en-GB" altLang="en-US" sz="2000" dirty="0" smtClean="0"/>
              <a:t> </a:t>
            </a:r>
          </a:p>
          <a:p>
            <a:pPr>
              <a:defRPr/>
            </a:pPr>
            <a:r>
              <a:rPr lang="en-GB" altLang="en-US" sz="2000" dirty="0" smtClean="0"/>
              <a:t>They will look for evidence of this in the UCAS Personal Statement and at interview</a:t>
            </a:r>
          </a:p>
          <a:p>
            <a:pPr marL="0" indent="0">
              <a:buFont typeface="Wingdings" panose="05000000000000000000" pitchFamily="2" charset="2"/>
              <a:buNone/>
              <a:defRPr/>
            </a:pPr>
            <a:endParaRPr lang="en-GB" altLang="en-US" sz="2000" dirty="0" smtClean="0"/>
          </a:p>
          <a:p>
            <a:pPr>
              <a:defRPr/>
            </a:pPr>
            <a:r>
              <a:rPr lang="en-GB" altLang="en-US" sz="2000" dirty="0" smtClean="0"/>
              <a:t>Start doing this as soon in Year 12 as you can</a:t>
            </a:r>
          </a:p>
        </p:txBody>
      </p:sp>
      <p:pic>
        <p:nvPicPr>
          <p:cNvPr id="153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2463"/>
            <a:ext cx="919956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908050"/>
            <a:ext cx="1512888"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260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11188" y="188913"/>
            <a:ext cx="8001000" cy="1216025"/>
          </a:xfrm>
        </p:spPr>
        <p:txBody>
          <a:bodyPr/>
          <a:lstStyle/>
          <a:p>
            <a:pPr algn="ctr"/>
            <a:r>
              <a:rPr lang="en-GB" altLang="en-US" sz="3600" smtClean="0"/>
              <a:t>What is Super-Curricular Enrichment?</a:t>
            </a:r>
          </a:p>
        </p:txBody>
      </p:sp>
      <p:sp>
        <p:nvSpPr>
          <p:cNvPr id="16387" name="Content Placeholder 2"/>
          <p:cNvSpPr>
            <a:spLocks noGrp="1"/>
          </p:cNvSpPr>
          <p:nvPr>
            <p:ph idx="1"/>
          </p:nvPr>
        </p:nvSpPr>
        <p:spPr>
          <a:xfrm>
            <a:off x="539750" y="1484313"/>
            <a:ext cx="8001000" cy="4267200"/>
          </a:xfrm>
        </p:spPr>
        <p:txBody>
          <a:bodyPr/>
          <a:lstStyle/>
          <a:p>
            <a:endParaRPr lang="en-GB" altLang="en-US" sz="2000" b="1" smtClean="0"/>
          </a:p>
          <a:p>
            <a:r>
              <a:rPr lang="en-GB" altLang="en-US" sz="2000" b="1" smtClean="0"/>
              <a:t>Cambridge:</a:t>
            </a:r>
            <a:r>
              <a:rPr lang="en-GB" altLang="en-US" sz="2000" smtClean="0"/>
              <a:t> ‘As our admissions decisions are based on academic criteria, we expect to see evidence of students’ super-curricular activities and </a:t>
            </a:r>
            <a:r>
              <a:rPr lang="en-GB" altLang="en-US" sz="2000" smtClean="0">
                <a:solidFill>
                  <a:srgbClr val="FF0000"/>
                </a:solidFill>
              </a:rPr>
              <a:t>wider engagement with their area(s) of academic interest</a:t>
            </a:r>
            <a:r>
              <a:rPr lang="en-GB" altLang="en-US" sz="2000" smtClean="0"/>
              <a:t>, such as reading and other </a:t>
            </a:r>
            <a:r>
              <a:rPr lang="en-GB" altLang="en-US" sz="2000" b="1" smtClean="0"/>
              <a:t>exploration relevant to the course applied for.’ </a:t>
            </a:r>
          </a:p>
          <a:p>
            <a:endParaRPr lang="en-GB" altLang="en-US" sz="1400" smtClean="0"/>
          </a:p>
          <a:p>
            <a:r>
              <a:rPr lang="en-GB" altLang="en-US" sz="2000" b="1" smtClean="0"/>
              <a:t>Mike Nicholson of Bath University</a:t>
            </a:r>
            <a:r>
              <a:rPr lang="en-GB" altLang="en-US" sz="2000" smtClean="0"/>
              <a:t>: ‘.....universities (are)  only interested in enthused, engaged and excellent candidates, rather than second-rate historians who happen to play the flute.’</a:t>
            </a: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2463"/>
            <a:ext cx="919956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26988"/>
            <a:ext cx="15113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9944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133475" y="692150"/>
            <a:ext cx="7551738" cy="1216025"/>
          </a:xfrm>
        </p:spPr>
        <p:txBody>
          <a:bodyPr/>
          <a:lstStyle/>
          <a:p>
            <a:pPr algn="ctr"/>
            <a:r>
              <a:rPr lang="en-GB" altLang="en-US" sz="3600" smtClean="0"/>
              <a:t>What Type of Student are They Looking for?</a:t>
            </a:r>
          </a:p>
        </p:txBody>
      </p:sp>
      <p:sp>
        <p:nvSpPr>
          <p:cNvPr id="17411" name="Content Placeholder 2"/>
          <p:cNvSpPr>
            <a:spLocks noGrp="1"/>
          </p:cNvSpPr>
          <p:nvPr>
            <p:ph idx="1"/>
          </p:nvPr>
        </p:nvSpPr>
        <p:spPr>
          <a:xfrm>
            <a:off x="250825" y="1844675"/>
            <a:ext cx="8497888" cy="3960813"/>
          </a:xfrm>
        </p:spPr>
        <p:txBody>
          <a:bodyPr/>
          <a:lstStyle/>
          <a:p>
            <a:r>
              <a:rPr lang="en-GB" altLang="en-US" sz="2000" smtClean="0"/>
              <a:t>Does more than the basic demands of subject spec. and has passion and enthusiasm for the subject</a:t>
            </a:r>
          </a:p>
          <a:p>
            <a:endParaRPr lang="en-GB" altLang="en-US" sz="1400" smtClean="0"/>
          </a:p>
          <a:p>
            <a:r>
              <a:rPr lang="en-GB" altLang="en-US" sz="2000" smtClean="0"/>
              <a:t>Reads on own initiative</a:t>
            </a:r>
          </a:p>
          <a:p>
            <a:endParaRPr lang="en-GB" altLang="en-US" sz="1400" smtClean="0"/>
          </a:p>
          <a:p>
            <a:r>
              <a:rPr lang="en-GB" altLang="en-US" sz="2000" smtClean="0"/>
              <a:t>Learns on own initiative</a:t>
            </a:r>
          </a:p>
          <a:p>
            <a:endParaRPr lang="en-GB" altLang="en-US" sz="1400" smtClean="0"/>
          </a:p>
          <a:p>
            <a:r>
              <a:rPr lang="en-GB" altLang="en-US" sz="2000" smtClean="0"/>
              <a:t>Follows up ideas and leads suggested by school  learning </a:t>
            </a:r>
          </a:p>
          <a:p>
            <a:endParaRPr lang="en-GB" altLang="en-US" sz="1400" smtClean="0"/>
          </a:p>
          <a:p>
            <a:r>
              <a:rPr lang="en-GB" altLang="en-US" sz="2000" smtClean="0"/>
              <a:t>Has developed particular areas of interest within the subject which are explored with genuine enthusiasm</a:t>
            </a:r>
          </a:p>
          <a:p>
            <a:endParaRPr lang="en-GB" altLang="en-US" sz="1400" smtClean="0"/>
          </a:p>
          <a:p>
            <a:r>
              <a:rPr lang="en-GB" altLang="en-US" sz="2000" smtClean="0"/>
              <a:t>Has developed new areas of interest outside the specification</a:t>
            </a:r>
          </a:p>
        </p:txBody>
      </p:sp>
      <p:pic>
        <p:nvPicPr>
          <p:cNvPr id="17412" name="Picture 5" descr="http://traineeblog.grant-thornton.co.uk/wp-content/uploads/2014/11/initia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708275"/>
            <a:ext cx="2025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109662"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7532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331913" y="200025"/>
            <a:ext cx="8001000" cy="1216025"/>
          </a:xfrm>
        </p:spPr>
        <p:txBody>
          <a:bodyPr/>
          <a:lstStyle/>
          <a:p>
            <a:pPr algn="ctr"/>
            <a:r>
              <a:rPr lang="en-GB" altLang="en-US" sz="3600" smtClean="0"/>
              <a:t>Talk to Your Subject Teachers and Get their Advice</a:t>
            </a:r>
          </a:p>
        </p:txBody>
      </p:sp>
      <p:sp>
        <p:nvSpPr>
          <p:cNvPr id="18435" name="Content Placeholder 2"/>
          <p:cNvSpPr>
            <a:spLocks noGrp="1"/>
          </p:cNvSpPr>
          <p:nvPr>
            <p:ph idx="1"/>
          </p:nvPr>
        </p:nvSpPr>
        <p:spPr>
          <a:xfrm>
            <a:off x="458788" y="1719263"/>
            <a:ext cx="8001000" cy="4267200"/>
          </a:xfrm>
        </p:spPr>
        <p:txBody>
          <a:bodyPr/>
          <a:lstStyle/>
          <a:p>
            <a:r>
              <a:rPr lang="en-GB" altLang="en-US" sz="2000" smtClean="0"/>
              <a:t>Wider reading</a:t>
            </a:r>
          </a:p>
          <a:p>
            <a:endParaRPr lang="en-GB" altLang="en-US" sz="1200" smtClean="0"/>
          </a:p>
          <a:p>
            <a:r>
              <a:rPr lang="en-GB" altLang="en-US" sz="2000" smtClean="0"/>
              <a:t>Websites</a:t>
            </a:r>
          </a:p>
          <a:p>
            <a:endParaRPr lang="en-GB" altLang="en-US" sz="1200" smtClean="0"/>
          </a:p>
          <a:p>
            <a:r>
              <a:rPr lang="en-GB" altLang="en-US" sz="2000" smtClean="0"/>
              <a:t>Activities  and visits</a:t>
            </a:r>
          </a:p>
          <a:p>
            <a:endParaRPr lang="en-GB" altLang="en-US" sz="1200" smtClean="0"/>
          </a:p>
          <a:p>
            <a:r>
              <a:rPr lang="en-GB" altLang="en-US" sz="2000" smtClean="0"/>
              <a:t>Magazine and journals</a:t>
            </a:r>
          </a:p>
          <a:p>
            <a:endParaRPr lang="en-GB" altLang="en-US" sz="1200" smtClean="0"/>
          </a:p>
          <a:p>
            <a:r>
              <a:rPr lang="en-GB" altLang="en-US" sz="2000" smtClean="0"/>
              <a:t>Courses and student conferences</a:t>
            </a:r>
          </a:p>
          <a:p>
            <a:endParaRPr lang="en-GB" altLang="en-US" sz="1200" smtClean="0"/>
          </a:p>
          <a:p>
            <a:r>
              <a:rPr lang="en-GB" altLang="en-US" sz="2000" smtClean="0"/>
              <a:t>Work experience</a:t>
            </a:r>
          </a:p>
          <a:p>
            <a:endParaRPr lang="en-GB" altLang="en-US" sz="1200" smtClean="0"/>
          </a:p>
          <a:p>
            <a:r>
              <a:rPr lang="en-GB" altLang="en-US" sz="2000" smtClean="0"/>
              <a:t>BUT you can also look out  for  the following yourself</a:t>
            </a:r>
          </a:p>
        </p:txBody>
      </p:sp>
      <p:pic>
        <p:nvPicPr>
          <p:cNvPr id="18436" name="Picture 2" descr="https://latintrends.com/wp-content/uploads/2013/12/Pile-of-Boo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1700213"/>
            <a:ext cx="3024188"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15888"/>
            <a:ext cx="127635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5488"/>
            <a:ext cx="9199563"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693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3529012"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1143000" y="188913"/>
            <a:ext cx="8001000" cy="1081087"/>
          </a:xfrm>
        </p:spPr>
        <p:txBody>
          <a:bodyPr/>
          <a:lstStyle/>
          <a:p>
            <a:pPr algn="ctr"/>
            <a:r>
              <a:rPr lang="en-GB" altLang="en-US" smtClean="0"/>
              <a:t/>
            </a:r>
            <a:br>
              <a:rPr lang="en-GB" altLang="en-US" smtClean="0"/>
            </a:br>
            <a:r>
              <a:rPr lang="en-GB" altLang="en-US" sz="3600" smtClean="0"/>
              <a:t> Look for Guidance on Focused Wider Reading   </a:t>
            </a:r>
            <a:endParaRPr lang="en-GB" altLang="en-US" sz="1600" smtClean="0"/>
          </a:p>
        </p:txBody>
      </p:sp>
      <p:sp>
        <p:nvSpPr>
          <p:cNvPr id="19460" name="Content Placeholder 2"/>
          <p:cNvSpPr>
            <a:spLocks noGrp="1"/>
          </p:cNvSpPr>
          <p:nvPr>
            <p:ph idx="1"/>
          </p:nvPr>
        </p:nvSpPr>
        <p:spPr/>
        <p:txBody>
          <a:bodyPr/>
          <a:lstStyle/>
          <a:p>
            <a:pPr marL="0" indent="0">
              <a:buFont typeface="Wingdings" panose="05000000000000000000" pitchFamily="2" charset="2"/>
              <a:buNone/>
            </a:pPr>
            <a:endParaRPr lang="en-GB" altLang="en-US" smtClean="0"/>
          </a:p>
        </p:txBody>
      </p:sp>
      <p:sp>
        <p:nvSpPr>
          <p:cNvPr id="19461" name="Rectangle 3"/>
          <p:cNvSpPr>
            <a:spLocks noChangeArrowheads="1"/>
          </p:cNvSpPr>
          <p:nvPr/>
        </p:nvSpPr>
        <p:spPr bwMode="auto">
          <a:xfrm>
            <a:off x="287338" y="6381750"/>
            <a:ext cx="8856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GB" altLang="en-US" sz="1000" b="1">
                <a:hlinkClick r:id="rId3"/>
              </a:rPr>
              <a:t>http://trinityaccess.soc.srcf.net/wp-content/uploads/2012/05/Cambridge-wider-reading-suggestions.pdf</a:t>
            </a:r>
            <a:endParaRPr lang="en-GB" altLang="en-US" sz="1000" b="1"/>
          </a:p>
          <a:p>
            <a:pPr algn="ctr"/>
            <a:endParaRPr lang="en-GB" altLang="en-US" sz="1000" b="1"/>
          </a:p>
        </p:txBody>
      </p:sp>
      <p:sp>
        <p:nvSpPr>
          <p:cNvPr id="19462" name="Down Arrow 4"/>
          <p:cNvSpPr>
            <a:spLocks noChangeArrowheads="1"/>
          </p:cNvSpPr>
          <p:nvPr/>
        </p:nvSpPr>
        <p:spPr bwMode="auto">
          <a:xfrm rot="-4092687">
            <a:off x="427832" y="5865019"/>
            <a:ext cx="338137" cy="765175"/>
          </a:xfrm>
          <a:prstGeom prst="downArrow">
            <a:avLst>
              <a:gd name="adj1" fmla="val 50000"/>
              <a:gd name="adj2" fmla="val 49910"/>
            </a:avLst>
          </a:prstGeom>
          <a:solidFill>
            <a:srgbClr val="FF0000"/>
          </a:solidFill>
          <a:ln w="9525" algn="ctr">
            <a:solidFill>
              <a:schemeClr val="tx1"/>
            </a:solidFill>
            <a:round/>
            <a:headEnd/>
            <a:tailEnd/>
          </a:ln>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solidFill>
                <a:srgbClr val="FF0000"/>
              </a:solidFill>
            </a:endParaRPr>
          </a:p>
        </p:txBody>
      </p:sp>
      <p:pic>
        <p:nvPicPr>
          <p:cNvPr id="194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844675"/>
            <a:ext cx="338455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8"/>
          <p:cNvSpPr txBox="1">
            <a:spLocks noChangeArrowheads="1"/>
          </p:cNvSpPr>
          <p:nvPr/>
        </p:nvSpPr>
        <p:spPr bwMode="auto">
          <a:xfrm>
            <a:off x="611188" y="1412875"/>
            <a:ext cx="752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en-US" sz="2000"/>
              <a:t>Trinity College Cambridge Suggested Reading by Subject</a:t>
            </a:r>
          </a:p>
        </p:txBody>
      </p:sp>
      <p:pic>
        <p:nvPicPr>
          <p:cNvPr id="194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113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4558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47813" y="115888"/>
            <a:ext cx="7581900" cy="1216025"/>
          </a:xfrm>
        </p:spPr>
        <p:txBody>
          <a:bodyPr/>
          <a:lstStyle/>
          <a:p>
            <a:pPr algn="ctr"/>
            <a:r>
              <a:rPr lang="en-GB" altLang="en-US" sz="2800" smtClean="0"/>
              <a:t>University College Oxford has its own Super-Curricular Website: Staircase 12</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41438"/>
            <a:ext cx="8353425" cy="535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913"/>
            <a:ext cx="14319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71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http://bucf.files.wordpress.com/2010/10/oxbrid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5088"/>
            <a:ext cx="4725988"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7"/>
          <p:cNvSpPr txBox="1">
            <a:spLocks noChangeArrowheads="1"/>
          </p:cNvSpPr>
          <p:nvPr/>
        </p:nvSpPr>
        <p:spPr bwMode="auto">
          <a:xfrm>
            <a:off x="4556125" y="65088"/>
            <a:ext cx="2176463" cy="1708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6148" name="Picture 4" descr="http://bucf.files.wordpress.com/2010/10/oxbrid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0"/>
            <a:ext cx="47164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6"/>
          <p:cNvSpPr txBox="1">
            <a:spLocks noChangeArrowheads="1"/>
          </p:cNvSpPr>
          <p:nvPr/>
        </p:nvSpPr>
        <p:spPr bwMode="auto">
          <a:xfrm>
            <a:off x="2484438" y="0"/>
            <a:ext cx="2374900" cy="177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6150" name="Picture 3" descr="MortarBoar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124" y="4014787"/>
            <a:ext cx="2627312"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itle 1"/>
          <p:cNvSpPr>
            <a:spLocks noGrp="1"/>
          </p:cNvSpPr>
          <p:nvPr>
            <p:ph type="title"/>
          </p:nvPr>
        </p:nvSpPr>
        <p:spPr/>
        <p:txBody>
          <a:bodyPr/>
          <a:lstStyle/>
          <a:p>
            <a:pPr algn="ctr"/>
            <a:r>
              <a:rPr lang="en-GB" altLang="en-US" sz="3600" dirty="0" smtClean="0"/>
              <a:t>The Oxbridge Candidate</a:t>
            </a:r>
          </a:p>
        </p:txBody>
      </p:sp>
      <p:sp>
        <p:nvSpPr>
          <p:cNvPr id="6152" name="Content Placeholder 2"/>
          <p:cNvSpPr>
            <a:spLocks noGrp="1"/>
          </p:cNvSpPr>
          <p:nvPr>
            <p:ph idx="1"/>
          </p:nvPr>
        </p:nvSpPr>
        <p:spPr>
          <a:xfrm>
            <a:off x="457200" y="1773238"/>
            <a:ext cx="8229600" cy="4103687"/>
          </a:xfrm>
        </p:spPr>
        <p:txBody>
          <a:bodyPr/>
          <a:lstStyle/>
          <a:p>
            <a:r>
              <a:rPr lang="en-GB" altLang="en-US" sz="2800" b="1" dirty="0" smtClean="0"/>
              <a:t>High </a:t>
            </a:r>
            <a:r>
              <a:rPr lang="en-GB" altLang="en-US" sz="2800" b="1" dirty="0" err="1" smtClean="0"/>
              <a:t>attainer</a:t>
            </a:r>
            <a:r>
              <a:rPr lang="en-GB" altLang="en-US" sz="2800" b="1" dirty="0" smtClean="0"/>
              <a:t> </a:t>
            </a:r>
            <a:r>
              <a:rPr lang="en-GB" altLang="en-US" sz="2800" dirty="0" smtClean="0"/>
              <a:t>(outstanding GCSE and A Levels)</a:t>
            </a:r>
          </a:p>
          <a:p>
            <a:r>
              <a:rPr lang="en-GB" altLang="en-US" sz="2800" b="1" dirty="0" smtClean="0"/>
              <a:t>Independent learner </a:t>
            </a:r>
            <a:r>
              <a:rPr lang="en-GB" altLang="en-US" sz="2800" dirty="0" smtClean="0"/>
              <a:t>(e.g. wider reading)</a:t>
            </a:r>
          </a:p>
          <a:p>
            <a:r>
              <a:rPr lang="en-GB" altLang="en-US" sz="2800" b="1" dirty="0" smtClean="0"/>
              <a:t>Self-motivator</a:t>
            </a:r>
            <a:r>
              <a:rPr lang="en-GB" altLang="en-US" sz="2800" dirty="0" smtClean="0"/>
              <a:t> (explore opportunities beyond the curriculum)</a:t>
            </a:r>
          </a:p>
          <a:p>
            <a:r>
              <a:rPr lang="en-GB" altLang="en-US" sz="2800" b="1" dirty="0" smtClean="0"/>
              <a:t>Critical thinker </a:t>
            </a:r>
            <a:r>
              <a:rPr lang="en-GB" altLang="en-US" sz="2800" dirty="0" smtClean="0"/>
              <a:t>(analysis/evaluation/synthesis)</a:t>
            </a:r>
          </a:p>
          <a:p>
            <a:r>
              <a:rPr lang="en-GB" altLang="en-US" sz="2800" b="1" dirty="0" smtClean="0"/>
              <a:t>Creative thinker </a:t>
            </a:r>
            <a:r>
              <a:rPr lang="en-GB" altLang="en-US" sz="2800" dirty="0" smtClean="0"/>
              <a:t>(problem-solving)</a:t>
            </a:r>
          </a:p>
          <a:p>
            <a:endParaRPr lang="en-GB" altLang="en-US" sz="2800" dirty="0" smtClean="0"/>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2704" y="52387"/>
            <a:ext cx="1187226" cy="89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126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363" y="188913"/>
            <a:ext cx="8931275" cy="882650"/>
          </a:xfrm>
        </p:spPr>
        <p:txBody>
          <a:bodyPr/>
          <a:lstStyle/>
          <a:p>
            <a:pPr algn="ctr"/>
            <a:r>
              <a:rPr lang="en-GB" altLang="en-US" sz="2800" smtClean="0"/>
              <a:t>Senior Press Degree Course Application Guides: Enrichment, Work Experience and Websites </a:t>
            </a:r>
          </a:p>
        </p:txBody>
      </p:sp>
      <p:sp>
        <p:nvSpPr>
          <p:cNvPr id="21507" name="Content Placeholder 2"/>
          <p:cNvSpPr>
            <a:spLocks noGrp="1"/>
          </p:cNvSpPr>
          <p:nvPr>
            <p:ph idx="1"/>
          </p:nvPr>
        </p:nvSpPr>
        <p:spPr/>
        <p:txBody>
          <a:bodyPr/>
          <a:lstStyle/>
          <a:p>
            <a:endParaRPr lang="en-GB" alt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86296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357563"/>
            <a:ext cx="285432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Left Arrow 12"/>
          <p:cNvSpPr>
            <a:spLocks noChangeArrowheads="1"/>
          </p:cNvSpPr>
          <p:nvPr/>
        </p:nvSpPr>
        <p:spPr bwMode="auto">
          <a:xfrm rot="1855022">
            <a:off x="8547100" y="5489575"/>
            <a:ext cx="547688" cy="344488"/>
          </a:xfrm>
          <a:prstGeom prst="leftArrow">
            <a:avLst>
              <a:gd name="adj1" fmla="val 50000"/>
              <a:gd name="adj2" fmla="val 49757"/>
            </a:avLst>
          </a:prstGeom>
          <a:solidFill>
            <a:srgbClr val="FF0000"/>
          </a:solidFill>
          <a:ln w="9525" algn="ctr">
            <a:solidFill>
              <a:schemeClr val="tx1"/>
            </a:solidFill>
            <a:round/>
            <a:headEnd/>
            <a:tailEnd/>
          </a:ln>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p>
        </p:txBody>
      </p:sp>
      <p:sp>
        <p:nvSpPr>
          <p:cNvPr id="21511" name="TextBox 6"/>
          <p:cNvSpPr txBox="1">
            <a:spLocks noChangeArrowheads="1"/>
          </p:cNvSpPr>
          <p:nvPr/>
        </p:nvSpPr>
        <p:spPr bwMode="auto">
          <a:xfrm>
            <a:off x="0" y="6165850"/>
            <a:ext cx="6162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en-US" sz="1600">
                <a:hlinkClick r:id="rId4"/>
              </a:rPr>
              <a:t>http://www.seniorpress.co.uk/listings/category/resources</a:t>
            </a:r>
            <a:endParaRPr lang="en-GB" altLang="en-US" sz="1600"/>
          </a:p>
        </p:txBody>
      </p:sp>
    </p:spTree>
    <p:extLst>
      <p:ext uri="{BB962C8B-B14F-4D97-AF65-F5344CB8AC3E}">
        <p14:creationId xmlns:p14="http://schemas.microsoft.com/office/powerpoint/2010/main" val="39536496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GB" altLang="en-US" smtClean="0"/>
          </a:p>
        </p:txBody>
      </p:sp>
      <p:sp>
        <p:nvSpPr>
          <p:cNvPr id="22531" name="Content Placeholder 2"/>
          <p:cNvSpPr>
            <a:spLocks noGrp="1"/>
          </p:cNvSpPr>
          <p:nvPr>
            <p:ph idx="1"/>
          </p:nvPr>
        </p:nvSpPr>
        <p:spPr/>
        <p:txBody>
          <a:bodyPr/>
          <a:lstStyle/>
          <a:p>
            <a:endParaRPr lang="en-GB" altLang="en-US" smtClean="0"/>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350"/>
            <a:ext cx="4325938"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0350"/>
            <a:ext cx="440372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Left Arrow 5"/>
          <p:cNvSpPr>
            <a:spLocks noChangeArrowheads="1"/>
          </p:cNvSpPr>
          <p:nvPr/>
        </p:nvSpPr>
        <p:spPr bwMode="auto">
          <a:xfrm rot="-2210430">
            <a:off x="2747963" y="1657350"/>
            <a:ext cx="977900" cy="485775"/>
          </a:xfrm>
          <a:prstGeom prst="leftArrow">
            <a:avLst>
              <a:gd name="adj1" fmla="val 50000"/>
              <a:gd name="adj2" fmla="val 49861"/>
            </a:avLst>
          </a:prstGeom>
          <a:solidFill>
            <a:srgbClr val="FF0000"/>
          </a:solidFill>
          <a:ln w="9525" algn="ctr">
            <a:solidFill>
              <a:schemeClr val="tx1"/>
            </a:solidFill>
            <a:round/>
            <a:headEnd/>
            <a:tailEnd/>
          </a:ln>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p>
        </p:txBody>
      </p:sp>
    </p:spTree>
    <p:extLst>
      <p:ext uri="{BB962C8B-B14F-4D97-AF65-F5344CB8AC3E}">
        <p14:creationId xmlns:p14="http://schemas.microsoft.com/office/powerpoint/2010/main" val="11001154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403350" y="115888"/>
            <a:ext cx="7453313" cy="1152525"/>
          </a:xfrm>
        </p:spPr>
        <p:txBody>
          <a:bodyPr/>
          <a:lstStyle/>
          <a:p>
            <a:pPr algn="ctr"/>
            <a:r>
              <a:rPr lang="en-GB" altLang="en-US" sz="3600" smtClean="0"/>
              <a:t> Find Out More About the Subject You Want to Study</a:t>
            </a:r>
          </a:p>
        </p:txBody>
      </p:sp>
      <p:pic>
        <p:nvPicPr>
          <p:cNvPr id="23555" name="Picture 4" descr="http://www.cherwell.org/library/image/very-short-introduction-books-oup_19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41438"/>
            <a:ext cx="4673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6"/>
          <p:cNvSpPr txBox="1">
            <a:spLocks noChangeArrowheads="1"/>
          </p:cNvSpPr>
          <p:nvPr/>
        </p:nvSpPr>
        <p:spPr bwMode="auto">
          <a:xfrm>
            <a:off x="395288" y="4941888"/>
            <a:ext cx="5040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r>
              <a:rPr lang="en-GB" altLang="en-US"/>
              <a:t>The Oxford University Press (OUP) series of books </a:t>
            </a:r>
            <a:r>
              <a:rPr lang="en-GB" altLang="en-US" i="1">
                <a:solidFill>
                  <a:srgbClr val="FF0000"/>
                </a:solidFill>
              </a:rPr>
              <a:t>Very Short Introductions</a:t>
            </a:r>
            <a:r>
              <a:rPr lang="en-GB" altLang="en-US">
                <a:solidFill>
                  <a:srgbClr val="FF0000"/>
                </a:solidFill>
              </a:rPr>
              <a:t> </a:t>
            </a:r>
            <a:r>
              <a:rPr lang="en-GB" altLang="en-US"/>
              <a:t> give an excellent background to the major academic subjects</a:t>
            </a:r>
          </a:p>
        </p:txBody>
      </p:sp>
      <p:sp>
        <p:nvSpPr>
          <p:cNvPr id="23557" name="TextBox 6"/>
          <p:cNvSpPr txBox="1">
            <a:spLocks noChangeArrowheads="1"/>
          </p:cNvSpPr>
          <p:nvPr/>
        </p:nvSpPr>
        <p:spPr bwMode="auto">
          <a:xfrm>
            <a:off x="5724525" y="1341438"/>
            <a:ext cx="2967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en-US" b="1">
                <a:solidFill>
                  <a:srgbClr val="FF0000"/>
                </a:solidFill>
              </a:rPr>
              <a:t>£5 or less on Amazon</a:t>
            </a:r>
          </a:p>
        </p:txBody>
      </p:sp>
      <p:pic>
        <p:nvPicPr>
          <p:cNvPr id="23558" name="Picture 9" descr="http://ecx.images-amazon.com/images/I/91avqup4B4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989138"/>
            <a:ext cx="32654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5888"/>
            <a:ext cx="14319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7082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07950" y="115888"/>
            <a:ext cx="7237413" cy="460375"/>
          </a:xfrm>
        </p:spPr>
        <p:txBody>
          <a:bodyPr/>
          <a:lstStyle/>
          <a:p>
            <a:r>
              <a:rPr lang="en-GB" altLang="en-US" sz="2800" smtClean="0"/>
              <a:t>Subject Guides</a:t>
            </a:r>
          </a:p>
        </p:txBody>
      </p:sp>
      <p:pic>
        <p:nvPicPr>
          <p:cNvPr id="24579" name="Picture 2" descr="C:\Users\Stephen Thomas\Documents\49\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20713"/>
            <a:ext cx="3527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C:\Users\Stephen Thomas\Documents\49\8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614363"/>
            <a:ext cx="3636962"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5876925"/>
            <a:ext cx="9199563"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0194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p:txBody>
          <a:bodyPr/>
          <a:lstStyle/>
          <a:p>
            <a:endParaRPr lang="en-GB" altLang="en-US" smtClean="0"/>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647700"/>
            <a:ext cx="4392612"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47700"/>
            <a:ext cx="445135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 y="98425"/>
            <a:ext cx="71596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21388"/>
            <a:ext cx="919956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0631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331913" y="292100"/>
            <a:ext cx="7451725" cy="1503363"/>
          </a:xfrm>
        </p:spPr>
        <p:txBody>
          <a:bodyPr/>
          <a:lstStyle/>
          <a:p>
            <a:pPr algn="ctr"/>
            <a:r>
              <a:rPr lang="en-GB" altLang="en-US" sz="3600" smtClean="0"/>
              <a:t> Use Cambridge HE+ Website to find our about the Latest Research</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1773238"/>
            <a:ext cx="51943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p:cNvSpPr txBox="1">
            <a:spLocks noChangeArrowheads="1"/>
          </p:cNvSpPr>
          <p:nvPr/>
        </p:nvSpPr>
        <p:spPr bwMode="auto">
          <a:xfrm>
            <a:off x="3046413" y="6488113"/>
            <a:ext cx="3051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en-US" sz="1600">
                <a:hlinkClick r:id="rId3"/>
              </a:rPr>
              <a:t>http://www.myheplus.com/</a:t>
            </a:r>
            <a:endParaRPr lang="en-GB" altLang="en-US" sz="1600"/>
          </a:p>
          <a:p>
            <a:endParaRPr lang="en-GB" altLang="en-US" sz="1600"/>
          </a:p>
        </p:txBody>
      </p:sp>
      <p:pic>
        <p:nvPicPr>
          <p:cNvPr id="266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4319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33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5888"/>
            <a:ext cx="6942138"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Down Arrow 4"/>
          <p:cNvSpPr>
            <a:spLocks noChangeArrowheads="1"/>
          </p:cNvSpPr>
          <p:nvPr/>
        </p:nvSpPr>
        <p:spPr bwMode="auto">
          <a:xfrm rot="2532613">
            <a:off x="7645400" y="2744788"/>
            <a:ext cx="485775" cy="977900"/>
          </a:xfrm>
          <a:prstGeom prst="downArrow">
            <a:avLst>
              <a:gd name="adj1" fmla="val 50000"/>
              <a:gd name="adj2" fmla="val 49861"/>
            </a:avLst>
          </a:prstGeom>
          <a:solidFill>
            <a:srgbClr val="FF0000"/>
          </a:solidFill>
          <a:ln w="9525" algn="ctr">
            <a:solidFill>
              <a:schemeClr val="tx1"/>
            </a:solidFill>
            <a:round/>
            <a:headEnd/>
            <a:tailEnd/>
          </a:ln>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p>
        </p:txBody>
      </p:sp>
      <p:pic>
        <p:nvPicPr>
          <p:cNvPr id="276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33350"/>
            <a:ext cx="14319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5488"/>
            <a:ext cx="919956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4360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47813" y="188913"/>
            <a:ext cx="8001000" cy="531812"/>
          </a:xfrm>
        </p:spPr>
        <p:txBody>
          <a:bodyPr/>
          <a:lstStyle/>
          <a:p>
            <a:r>
              <a:rPr lang="en-GB" altLang="en-US" sz="2800" smtClean="0"/>
              <a:t>Links to Key Websites</a:t>
            </a:r>
          </a:p>
        </p:txBody>
      </p:sp>
      <p:pic>
        <p:nvPicPr>
          <p:cNvPr id="286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81075"/>
            <a:ext cx="65532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95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87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843213" y="188913"/>
            <a:ext cx="8001000" cy="531812"/>
          </a:xfrm>
        </p:spPr>
        <p:txBody>
          <a:bodyPr/>
          <a:lstStyle/>
          <a:p>
            <a:r>
              <a:rPr lang="en-GB" altLang="en-US" sz="2800" smtClean="0"/>
              <a:t>Explore New Topics</a:t>
            </a:r>
          </a:p>
        </p:txBody>
      </p:sp>
      <p:sp>
        <p:nvSpPr>
          <p:cNvPr id="29699" name="Content Placeholder 2"/>
          <p:cNvSpPr>
            <a:spLocks noGrp="1"/>
          </p:cNvSpPr>
          <p:nvPr>
            <p:ph idx="1"/>
          </p:nvPr>
        </p:nvSpPr>
        <p:spPr/>
        <p:txBody>
          <a:bodyPr/>
          <a:lstStyle/>
          <a:p>
            <a:endParaRPr lang="en-GB" altLang="en-US"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908050"/>
            <a:ext cx="88614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Down Arrow 4"/>
          <p:cNvSpPr>
            <a:spLocks noChangeArrowheads="1"/>
          </p:cNvSpPr>
          <p:nvPr/>
        </p:nvSpPr>
        <p:spPr bwMode="auto">
          <a:xfrm rot="2590550">
            <a:off x="7937500" y="2454275"/>
            <a:ext cx="484188" cy="977900"/>
          </a:xfrm>
          <a:prstGeom prst="downArrow">
            <a:avLst>
              <a:gd name="adj1" fmla="val 50000"/>
              <a:gd name="adj2" fmla="val 50024"/>
            </a:avLst>
          </a:prstGeom>
          <a:solidFill>
            <a:srgbClr val="FF0000"/>
          </a:solidFill>
          <a:ln w="9525" algn="ctr">
            <a:solidFill>
              <a:schemeClr val="tx1"/>
            </a:solidFill>
            <a:round/>
            <a:headEnd/>
            <a:tailEnd/>
          </a:ln>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p>
        </p:txBody>
      </p:sp>
      <p:sp>
        <p:nvSpPr>
          <p:cNvPr id="29702" name="Right Arrow 6"/>
          <p:cNvSpPr>
            <a:spLocks noChangeArrowheads="1"/>
          </p:cNvSpPr>
          <p:nvPr/>
        </p:nvSpPr>
        <p:spPr bwMode="auto">
          <a:xfrm rot="-699046">
            <a:off x="4827588" y="5827713"/>
            <a:ext cx="977900" cy="484187"/>
          </a:xfrm>
          <a:prstGeom prst="rightArrow">
            <a:avLst>
              <a:gd name="adj1" fmla="val 50000"/>
              <a:gd name="adj2" fmla="val 50024"/>
            </a:avLst>
          </a:prstGeom>
          <a:solidFill>
            <a:srgbClr val="FF0000"/>
          </a:solidFill>
          <a:ln w="9525" algn="ctr">
            <a:solidFill>
              <a:schemeClr val="tx1"/>
            </a:solidFill>
            <a:round/>
            <a:headEnd/>
            <a:tailEnd/>
          </a:ln>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p>
        </p:txBody>
      </p:sp>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8575"/>
            <a:ext cx="14319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5618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79388" y="304800"/>
            <a:ext cx="8785225" cy="747713"/>
          </a:xfrm>
        </p:spPr>
        <p:txBody>
          <a:bodyPr/>
          <a:lstStyle/>
          <a:p>
            <a:pPr algn="ctr"/>
            <a:r>
              <a:rPr lang="en-GB" altLang="en-US" sz="3600" smtClean="0"/>
              <a:t> Read Subject Magazines</a:t>
            </a:r>
          </a:p>
        </p:txBody>
      </p:sp>
      <p:pic>
        <p:nvPicPr>
          <p:cNvPr id="30723" name="Picture 2" descr="https://d1o50x50snmhul.cloudfront.net/wp-content/uploads/2015/08/newscientist-30332015aug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96975"/>
            <a:ext cx="1947862"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https://mccovers.blob.core.windows.net/covers/98276/mid/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52513"/>
            <a:ext cx="217011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https://talaeh.files.wordpress.com/2010/10/the-economist-cover-lar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125538"/>
            <a:ext cx="18843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http://www.synergyart.co.uk/wp-content/uploads/2014/04/Synergy_Art_Daren_Newman_Y_Nature_Magaz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789363"/>
            <a:ext cx="21367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0" descr="http://cdnimages.uniquemagazines.co.uk.s3.amazonaws.com/Large/BD%20Oct%2019%20co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789363"/>
            <a:ext cx="20510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2" descr="http://www.voxeurop.eu/files/new-statesman-210620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4076700"/>
            <a:ext cx="1944687"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90488"/>
            <a:ext cx="1295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127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altLang="en-US" dirty="0" smtClean="0"/>
              <a:t>What an offer may </a:t>
            </a:r>
            <a:br>
              <a:rPr lang="en-GB" altLang="en-US" dirty="0" smtClean="0"/>
            </a:br>
            <a:r>
              <a:rPr lang="en-GB" altLang="en-US" dirty="0" smtClean="0"/>
              <a:t>be based on</a:t>
            </a:r>
          </a:p>
        </p:txBody>
      </p:sp>
      <p:sp>
        <p:nvSpPr>
          <p:cNvPr id="7171" name="Rectangle 3"/>
          <p:cNvSpPr>
            <a:spLocks noGrp="1" noChangeArrowheads="1"/>
          </p:cNvSpPr>
          <p:nvPr>
            <p:ph type="body" sz="half" idx="1"/>
          </p:nvPr>
        </p:nvSpPr>
        <p:spPr/>
        <p:txBody>
          <a:bodyPr/>
          <a:lstStyle/>
          <a:p>
            <a:pPr>
              <a:buFontTx/>
              <a:buNone/>
            </a:pPr>
            <a:r>
              <a:rPr lang="en-GB" altLang="en-US" sz="3200" dirty="0" smtClean="0"/>
              <a:t>UCAS:</a:t>
            </a:r>
          </a:p>
          <a:p>
            <a:pPr>
              <a:buFontTx/>
              <a:buNone/>
            </a:pPr>
            <a:endParaRPr lang="en-GB" altLang="en-US" sz="1000" dirty="0" smtClean="0"/>
          </a:p>
          <a:p>
            <a:r>
              <a:rPr lang="en-GB" altLang="en-US" sz="3200" dirty="0" smtClean="0"/>
              <a:t>Qualifications</a:t>
            </a:r>
          </a:p>
          <a:p>
            <a:r>
              <a:rPr lang="en-GB" altLang="en-US" sz="3200" dirty="0" smtClean="0"/>
              <a:t>Predicted grades</a:t>
            </a:r>
          </a:p>
          <a:p>
            <a:r>
              <a:rPr lang="en-GB" altLang="en-US" sz="3200" dirty="0" smtClean="0"/>
              <a:t>Personal statement</a:t>
            </a:r>
          </a:p>
          <a:p>
            <a:r>
              <a:rPr lang="en-GB" altLang="en-US" sz="3200" dirty="0" smtClean="0"/>
              <a:t>Reference</a:t>
            </a:r>
          </a:p>
        </p:txBody>
      </p:sp>
      <p:sp>
        <p:nvSpPr>
          <p:cNvPr id="7172" name="Rectangle 4"/>
          <p:cNvSpPr>
            <a:spLocks noGrp="1" noChangeArrowheads="1"/>
          </p:cNvSpPr>
          <p:nvPr>
            <p:ph type="body" sz="half" idx="2"/>
          </p:nvPr>
        </p:nvSpPr>
        <p:spPr>
          <a:xfrm>
            <a:off x="4211960" y="1752600"/>
            <a:ext cx="4680520" cy="4267200"/>
          </a:xfrm>
        </p:spPr>
        <p:txBody>
          <a:bodyPr/>
          <a:lstStyle/>
          <a:p>
            <a:pPr>
              <a:buFontTx/>
              <a:buNone/>
            </a:pPr>
            <a:r>
              <a:rPr lang="en-GB" altLang="en-US" sz="3200" dirty="0" smtClean="0"/>
              <a:t>Additional:</a:t>
            </a:r>
          </a:p>
          <a:p>
            <a:pPr>
              <a:buFontTx/>
              <a:buNone/>
            </a:pPr>
            <a:endParaRPr lang="en-GB" altLang="en-US" sz="1000" dirty="0" smtClean="0"/>
          </a:p>
          <a:p>
            <a:r>
              <a:rPr lang="en-GB" altLang="en-US" sz="3200" dirty="0" smtClean="0"/>
              <a:t>Admissions tests</a:t>
            </a:r>
          </a:p>
          <a:p>
            <a:r>
              <a:rPr lang="en-GB" altLang="en-US" sz="3200" dirty="0" smtClean="0"/>
              <a:t>Interview</a:t>
            </a:r>
          </a:p>
          <a:p>
            <a:r>
              <a:rPr lang="en-GB" altLang="en-US" sz="3200" dirty="0" smtClean="0"/>
              <a:t>Sample written work</a:t>
            </a:r>
          </a:p>
          <a:p>
            <a:r>
              <a:rPr lang="en-GB" altLang="en-US" sz="3200" dirty="0" smtClean="0"/>
              <a:t>SAQ (Cambridge)</a:t>
            </a:r>
          </a:p>
          <a:p>
            <a:endParaRPr lang="en-GB" altLang="en-US" sz="3200" dirty="0" smtClean="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683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73038" y="549275"/>
            <a:ext cx="8856662" cy="820738"/>
          </a:xfrm>
        </p:spPr>
        <p:txBody>
          <a:bodyPr/>
          <a:lstStyle/>
          <a:p>
            <a:pPr algn="ctr"/>
            <a:r>
              <a:rPr lang="en-GB" altLang="en-US" sz="2800" smtClean="0"/>
              <a:t>Subscribe to Philip Allan  A Level Magazines</a:t>
            </a:r>
          </a:p>
        </p:txBody>
      </p:sp>
      <p:sp>
        <p:nvSpPr>
          <p:cNvPr id="31747" name="Content Placeholder 2"/>
          <p:cNvSpPr>
            <a:spLocks noGrp="1"/>
          </p:cNvSpPr>
          <p:nvPr>
            <p:ph idx="1"/>
          </p:nvPr>
        </p:nvSpPr>
        <p:spPr/>
        <p:txBody>
          <a:bodyPr/>
          <a:lstStyle/>
          <a:p>
            <a:endParaRPr lang="en-GB" altLang="en-US" smtClean="0"/>
          </a:p>
        </p:txBody>
      </p:sp>
      <p:pic>
        <p:nvPicPr>
          <p:cNvPr id="31748" name="Picture 2" descr="https://www.hoddereducation.co.uk/getattachment/ca216708-a746-4d51-ae24-19846d53da75/.as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484313"/>
            <a:ext cx="87979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4"/>
          <p:cNvSpPr>
            <a:spLocks noChangeArrowheads="1"/>
          </p:cNvSpPr>
          <p:nvPr/>
        </p:nvSpPr>
        <p:spPr bwMode="auto">
          <a:xfrm>
            <a:off x="720725" y="6165850"/>
            <a:ext cx="7704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GB" altLang="en-US">
                <a:hlinkClick r:id="rId3"/>
              </a:rPr>
              <a:t>https://www.hoddereducation.co.uk/magazines/Print-Magazines</a:t>
            </a:r>
            <a:endParaRPr lang="en-GB" altLang="en-US"/>
          </a:p>
          <a:p>
            <a:pPr algn="ctr"/>
            <a:endParaRPr lang="en-GB" altLang="en-US"/>
          </a:p>
        </p:txBody>
      </p:sp>
      <p:sp>
        <p:nvSpPr>
          <p:cNvPr id="31750" name="TextBox 5"/>
          <p:cNvSpPr txBox="1">
            <a:spLocks noChangeArrowheads="1"/>
          </p:cNvSpPr>
          <p:nvPr/>
        </p:nvSpPr>
        <p:spPr bwMode="auto">
          <a:xfrm>
            <a:off x="511175" y="5805488"/>
            <a:ext cx="8121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en-US" b="1">
                <a:solidFill>
                  <a:srgbClr val="FF0000"/>
                </a:solidFill>
              </a:rPr>
              <a:t>£38 library subscription for 3 or 4 issues + online resources  </a:t>
            </a:r>
          </a:p>
        </p:txBody>
      </p:sp>
      <p:pic>
        <p:nvPicPr>
          <p:cNvPr id="317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95250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0949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0"/>
            <a:ext cx="8999538" cy="1520825"/>
          </a:xfrm>
        </p:spPr>
        <p:txBody>
          <a:bodyPr/>
          <a:lstStyle/>
          <a:p>
            <a:pPr algn="ctr"/>
            <a:r>
              <a:rPr lang="en-GB" altLang="en-US" sz="3600" smtClean="0"/>
              <a:t> </a:t>
            </a:r>
            <a:br>
              <a:rPr lang="en-GB" altLang="en-US" sz="3600" smtClean="0"/>
            </a:br>
            <a:r>
              <a:rPr lang="en-GB" altLang="en-US" sz="3600" smtClean="0"/>
              <a:t/>
            </a:r>
            <a:br>
              <a:rPr lang="en-GB" altLang="en-US" sz="3600" smtClean="0"/>
            </a:br>
            <a:r>
              <a:rPr lang="en-GB" altLang="en-US" sz="3600" smtClean="0"/>
              <a:t>Keep up to with Relevant Events with Newspapers and their Websites</a:t>
            </a:r>
          </a:p>
        </p:txBody>
      </p:sp>
      <p:pic>
        <p:nvPicPr>
          <p:cNvPr id="32771" name="Picture 2" descr="http://assets.investmentu.com/contents/2014/04/rsz_dollarphotoclub_584393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7713662"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05488"/>
            <a:ext cx="919956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6948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79388" y="304800"/>
            <a:ext cx="8785225" cy="747713"/>
          </a:xfrm>
        </p:spPr>
        <p:txBody>
          <a:bodyPr/>
          <a:lstStyle/>
          <a:p>
            <a:r>
              <a:rPr lang="en-GB" altLang="en-US" sz="3600" smtClean="0"/>
              <a:t>             Use Relevant  Podcasts</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72009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p:cNvSpPr txBox="1">
            <a:spLocks noChangeArrowheads="1"/>
          </p:cNvSpPr>
          <p:nvPr/>
        </p:nvSpPr>
        <p:spPr bwMode="auto">
          <a:xfrm>
            <a:off x="250825" y="6021388"/>
            <a:ext cx="5005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en-US" sz="1200">
                <a:hlinkClick r:id="rId3"/>
              </a:rPr>
              <a:t>http://www2.warwick.ac.uk/newsandevents/podcasts/media</a:t>
            </a:r>
            <a:r>
              <a:rPr lang="en-GB" altLang="en-US">
                <a:hlinkClick r:id="rId3"/>
              </a:rPr>
              <a:t>/</a:t>
            </a:r>
            <a:endParaRPr lang="en-GB" altLang="en-US"/>
          </a:p>
          <a:p>
            <a:endParaRPr lang="en-GB" altLang="en-US"/>
          </a:p>
        </p:txBody>
      </p:sp>
      <p:pic>
        <p:nvPicPr>
          <p:cNvPr id="3379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9850"/>
            <a:ext cx="1398588" cy="105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1483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GB" altLang="en-US" smtClean="0"/>
          </a:p>
        </p:txBody>
      </p:sp>
      <p:sp>
        <p:nvSpPr>
          <p:cNvPr id="34819" name="Content Placeholder 2"/>
          <p:cNvSpPr>
            <a:spLocks noGrp="1"/>
          </p:cNvSpPr>
          <p:nvPr>
            <p:ph idx="1"/>
          </p:nvPr>
        </p:nvSpPr>
        <p:spPr/>
        <p:txBody>
          <a:bodyPr/>
          <a:lstStyle/>
          <a:p>
            <a:endParaRPr lang="en-GB" altLang="en-US" smtClean="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15888"/>
            <a:ext cx="9132887"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5805488"/>
            <a:ext cx="919956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0209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39750" y="746125"/>
            <a:ext cx="8001000" cy="1216025"/>
          </a:xfrm>
        </p:spPr>
        <p:txBody>
          <a:bodyPr/>
          <a:lstStyle/>
          <a:p>
            <a:r>
              <a:rPr lang="en-GB" altLang="en-US" sz="2800" smtClean="0"/>
              <a:t>I Tunes U App</a:t>
            </a:r>
          </a:p>
        </p:txBody>
      </p:sp>
      <p:sp>
        <p:nvSpPr>
          <p:cNvPr id="35843" name="Content Placeholder 2"/>
          <p:cNvSpPr>
            <a:spLocks noGrp="1"/>
          </p:cNvSpPr>
          <p:nvPr>
            <p:ph idx="1"/>
          </p:nvPr>
        </p:nvSpPr>
        <p:spPr/>
        <p:txBody>
          <a:bodyPr/>
          <a:lstStyle/>
          <a:p>
            <a:pPr>
              <a:buFont typeface="Wingdings" panose="05000000000000000000" pitchFamily="2" charset="2"/>
              <a:buNone/>
            </a:pPr>
            <a:endParaRPr lang="en-GB" altLang="en-US" sz="1000" b="1" smtClean="0"/>
          </a:p>
          <a:p>
            <a:r>
              <a:rPr lang="en-GB" altLang="en-US" sz="2000" smtClean="0"/>
              <a:t>iTunes U is a learning resource offering free educational content that users can download from the  iTunes Store straight to their computer or mobile devices. </a:t>
            </a:r>
          </a:p>
          <a:p>
            <a:endParaRPr lang="en-GB" altLang="en-US" sz="1200" smtClean="0"/>
          </a:p>
          <a:p>
            <a:r>
              <a:rPr lang="en-GB" altLang="en-US" sz="2000" smtClean="0"/>
              <a:t>iTunes U has new research and lectures by  academics from all the top universities in the UK and abroad</a:t>
            </a:r>
          </a:p>
          <a:p>
            <a:endParaRPr lang="en-GB" altLang="en-US" sz="1200" b="1" smtClean="0"/>
          </a:p>
          <a:p>
            <a:r>
              <a:rPr lang="en-GB" altLang="en-US" sz="2000" smtClean="0"/>
              <a:t>It also features specially commissioned topical pieces in which academic experts contextualise events, for example, the re-launch of the Large Hadron Collider and the 40th anniversary of the Internet.  </a:t>
            </a:r>
          </a:p>
          <a:p>
            <a:endParaRPr lang="en-GB" altLang="en-US" sz="1200" smtClean="0"/>
          </a:p>
          <a:p>
            <a:r>
              <a:rPr lang="en-GB" altLang="en-US" sz="2000" smtClean="0"/>
              <a:t>It  has a more limited website which can be accessed on PCs and Android devices</a:t>
            </a:r>
          </a:p>
        </p:txBody>
      </p:sp>
      <p:pic>
        <p:nvPicPr>
          <p:cNvPr id="35844" name="Picture 5" descr="http://www.guidingtech.com/assets/postimages/2012/12/Using-iTunes-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188913"/>
            <a:ext cx="177323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5563"/>
            <a:ext cx="139541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1109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619250" y="260350"/>
            <a:ext cx="8001000" cy="747713"/>
          </a:xfrm>
        </p:spPr>
        <p:txBody>
          <a:bodyPr/>
          <a:lstStyle/>
          <a:p>
            <a:r>
              <a:rPr lang="en-GB" altLang="en-US" sz="3600" smtClean="0"/>
              <a:t>Watch TED Talks</a:t>
            </a: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3950"/>
            <a:ext cx="72009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Up Arrow 4"/>
          <p:cNvSpPr>
            <a:spLocks noChangeArrowheads="1"/>
          </p:cNvSpPr>
          <p:nvPr/>
        </p:nvSpPr>
        <p:spPr bwMode="auto">
          <a:xfrm rot="-1725973">
            <a:off x="1249363" y="1325563"/>
            <a:ext cx="485775" cy="977900"/>
          </a:xfrm>
          <a:prstGeom prst="upArrow">
            <a:avLst>
              <a:gd name="adj1" fmla="val 50000"/>
              <a:gd name="adj2" fmla="val 49861"/>
            </a:avLst>
          </a:prstGeom>
          <a:solidFill>
            <a:srgbClr val="FFFF00"/>
          </a:solidFill>
          <a:ln w="9525" algn="ctr">
            <a:solidFill>
              <a:schemeClr val="tx1"/>
            </a:solidFill>
            <a:round/>
            <a:headEnd/>
            <a:tailEnd/>
          </a:ln>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p>
        </p:txBody>
      </p:sp>
      <p:sp>
        <p:nvSpPr>
          <p:cNvPr id="36869" name="TextBox 7"/>
          <p:cNvSpPr txBox="1">
            <a:spLocks noChangeArrowheads="1"/>
          </p:cNvSpPr>
          <p:nvPr/>
        </p:nvSpPr>
        <p:spPr bwMode="auto">
          <a:xfrm>
            <a:off x="3255963" y="6488113"/>
            <a:ext cx="2632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GB" altLang="en-US" sz="1400">
                <a:hlinkClick r:id="rId3"/>
              </a:rPr>
              <a:t>https://www.ted.com/talks</a:t>
            </a:r>
            <a:endParaRPr lang="en-GB" altLang="en-US" sz="1400"/>
          </a:p>
          <a:p>
            <a:pPr algn="ctr"/>
            <a:endParaRPr lang="en-GB" altLang="en-US" sz="1400"/>
          </a:p>
        </p:txBody>
      </p:sp>
      <p:pic>
        <p:nvPicPr>
          <p:cNvPr id="3687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0"/>
            <a:ext cx="1395412"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6512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07950" y="0"/>
            <a:ext cx="8928100" cy="1520825"/>
          </a:xfrm>
        </p:spPr>
        <p:txBody>
          <a:bodyPr/>
          <a:lstStyle/>
          <a:p>
            <a:pPr algn="ctr"/>
            <a:r>
              <a:rPr lang="en-GB" altLang="en-US" sz="3600" smtClean="0"/>
              <a:t> Use TV and Radio Catch Up Archives</a:t>
            </a:r>
          </a:p>
        </p:txBody>
      </p:sp>
      <p:pic>
        <p:nvPicPr>
          <p:cNvPr id="37891" name="Picture 2" descr="http://www.digital-tv.co.uk/files/content/image_secondary/206/page_bt-vision-on-dem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5" y="1628775"/>
            <a:ext cx="75882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58888"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5488"/>
            <a:ext cx="919956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0312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574675" y="304800"/>
            <a:ext cx="8001000" cy="1395413"/>
          </a:xfrm>
        </p:spPr>
        <p:txBody>
          <a:bodyPr/>
          <a:lstStyle/>
          <a:p>
            <a:pPr algn="ctr"/>
            <a:r>
              <a:rPr lang="en-GB" altLang="en-US" sz="2800" smtClean="0"/>
              <a:t>BBC Programme Archive </a:t>
            </a:r>
            <a:r>
              <a:rPr lang="en-GB" altLang="en-US" sz="1600" smtClean="0">
                <a:hlinkClick r:id="rId2"/>
              </a:rPr>
              <a:t>http://www.bbc.co.uk/archive/collections.shtml</a:t>
            </a:r>
            <a:r>
              <a:rPr lang="en-GB" altLang="en-US" sz="2000" smtClean="0"/>
              <a:t/>
            </a:r>
            <a:br>
              <a:rPr lang="en-GB" altLang="en-US" sz="2000" smtClean="0"/>
            </a:br>
            <a:endParaRPr lang="en-GB" altLang="en-US" sz="2000" smtClean="0"/>
          </a:p>
        </p:txBody>
      </p:sp>
      <p:pic>
        <p:nvPicPr>
          <p:cNvPr id="38915" name="Picture 1"/>
          <p:cNvPicPr>
            <a:picLocks noChangeAspect="1" noChangeArrowheads="1"/>
          </p:cNvPicPr>
          <p:nvPr/>
        </p:nvPicPr>
        <p:blipFill>
          <a:blip r:embed="rId3">
            <a:extLst>
              <a:ext uri="{28A0092B-C50C-407E-A947-70E740481C1C}">
                <a14:useLocalDpi xmlns:a14="http://schemas.microsoft.com/office/drawing/2010/main" val="0"/>
              </a:ext>
            </a:extLst>
          </a:blip>
          <a:srcRect l="24178" t="6140" r="24016" b="9946"/>
          <a:stretch>
            <a:fillRect/>
          </a:stretch>
        </p:blipFill>
        <p:spPr bwMode="auto">
          <a:xfrm>
            <a:off x="1727200" y="1484313"/>
            <a:ext cx="56896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5805488"/>
            <a:ext cx="919956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5888"/>
            <a:ext cx="1262063"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2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476375" y="188913"/>
            <a:ext cx="8001000" cy="1216025"/>
          </a:xfrm>
        </p:spPr>
        <p:txBody>
          <a:bodyPr/>
          <a:lstStyle/>
          <a:p>
            <a:r>
              <a:rPr lang="en-GB" altLang="en-US" sz="3600" smtClean="0"/>
              <a:t>Get Relevant </a:t>
            </a:r>
            <a:br>
              <a:rPr lang="en-GB" altLang="en-US" sz="3600" smtClean="0"/>
            </a:br>
            <a:r>
              <a:rPr lang="en-GB" altLang="en-US" sz="3600" smtClean="0"/>
              <a:t>Experience</a:t>
            </a:r>
          </a:p>
        </p:txBody>
      </p:sp>
      <p:sp>
        <p:nvSpPr>
          <p:cNvPr id="38915" name="Content Placeholder 2"/>
          <p:cNvSpPr>
            <a:spLocks noGrp="1"/>
          </p:cNvSpPr>
          <p:nvPr>
            <p:ph idx="1"/>
          </p:nvPr>
        </p:nvSpPr>
        <p:spPr>
          <a:xfrm>
            <a:off x="539750" y="1412875"/>
            <a:ext cx="8001000" cy="4464050"/>
          </a:xfrm>
        </p:spPr>
        <p:txBody>
          <a:bodyPr/>
          <a:lstStyle/>
          <a:p>
            <a:pPr>
              <a:defRPr/>
            </a:pPr>
            <a:endParaRPr lang="en-GB" altLang="en-US" sz="2000" dirty="0" smtClean="0"/>
          </a:p>
          <a:p>
            <a:pPr algn="just">
              <a:defRPr/>
            </a:pPr>
            <a:r>
              <a:rPr lang="en-GB" altLang="en-US" sz="2000" dirty="0" smtClean="0"/>
              <a:t>This depends on the subject you want to study.  Some subjects like Medicine or Vet Science  require extensive work experience and it is expected for subjects such as Nursing, Teaching or Social Work. </a:t>
            </a:r>
          </a:p>
          <a:p>
            <a:pPr algn="just">
              <a:defRPr/>
            </a:pPr>
            <a:endParaRPr lang="en-GB" altLang="en-US" sz="1400" dirty="0" smtClean="0"/>
          </a:p>
          <a:p>
            <a:pPr algn="just">
              <a:defRPr/>
            </a:pPr>
            <a:r>
              <a:rPr lang="en-GB" altLang="en-US" sz="2000" dirty="0" smtClean="0"/>
              <a:t>For other subjects you should try to gain relevant experiences in the world outside school such as theatre visits for English, industrial and business experience for subject such as Economics, Business Studies and Engineering, voluntary work for caring careers.</a:t>
            </a:r>
          </a:p>
          <a:p>
            <a:pPr algn="just">
              <a:defRPr/>
            </a:pPr>
            <a:endParaRPr lang="en-GB" altLang="en-US" sz="1400" dirty="0" smtClean="0"/>
          </a:p>
          <a:p>
            <a:pPr algn="just">
              <a:defRPr/>
            </a:pPr>
            <a:r>
              <a:rPr lang="en-GB" altLang="en-US" sz="2000" dirty="0" smtClean="0"/>
              <a:t>Work experience will also enable you to test the water in terms of potential careers</a:t>
            </a:r>
          </a:p>
          <a:p>
            <a:pPr algn="just">
              <a:defRPr/>
            </a:pPr>
            <a:endParaRPr lang="en-GB" altLang="en-US" sz="2000" dirty="0" smtClean="0"/>
          </a:p>
          <a:p>
            <a:pPr marL="0" indent="0" algn="just">
              <a:buFont typeface="Wingdings" panose="05000000000000000000" pitchFamily="2" charset="2"/>
              <a:buNone/>
              <a:defRPr/>
            </a:pPr>
            <a:endParaRPr lang="en-GB" altLang="en-US" sz="2000" dirty="0" smtClean="0"/>
          </a:p>
        </p:txBody>
      </p:sp>
      <p:pic>
        <p:nvPicPr>
          <p:cNvPr id="39940" name="Picture 5" descr="http://www.denes.suffolk.sch.uk/wp-content/uploads/2010/05/work-experi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88913"/>
            <a:ext cx="230346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62063"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5805488"/>
            <a:ext cx="919956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3669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79388" y="1196975"/>
            <a:ext cx="8001000" cy="863600"/>
          </a:xfrm>
        </p:spPr>
        <p:txBody>
          <a:bodyPr/>
          <a:lstStyle/>
          <a:p>
            <a:r>
              <a:rPr lang="en-GB" altLang="en-US" sz="2800" smtClean="0"/>
              <a:t>Medicine Work Experience:  </a:t>
            </a:r>
            <a:br>
              <a:rPr lang="en-GB" altLang="en-US" sz="2800" smtClean="0"/>
            </a:br>
            <a:r>
              <a:rPr lang="en-GB" altLang="en-US" sz="2800" smtClean="0"/>
              <a:t>Case Study </a:t>
            </a:r>
          </a:p>
        </p:txBody>
      </p:sp>
      <p:sp>
        <p:nvSpPr>
          <p:cNvPr id="40963" name="Content Placeholder 2"/>
          <p:cNvSpPr>
            <a:spLocks noGrp="1"/>
          </p:cNvSpPr>
          <p:nvPr>
            <p:ph idx="1"/>
          </p:nvPr>
        </p:nvSpPr>
        <p:spPr>
          <a:xfrm>
            <a:off x="539750" y="2565400"/>
            <a:ext cx="8001000" cy="4032250"/>
          </a:xfrm>
        </p:spPr>
        <p:txBody>
          <a:bodyPr/>
          <a:lstStyle/>
          <a:p>
            <a:pPr algn="just"/>
            <a:r>
              <a:rPr lang="en-GB" altLang="en-US" sz="2000" smtClean="0"/>
              <a:t>By the time you send off your UCAS application in early October of Year 13 you will need to have completed extensive work experience</a:t>
            </a:r>
          </a:p>
          <a:p>
            <a:pPr algn="just"/>
            <a:endParaRPr lang="en-GB" altLang="en-US" sz="1200" smtClean="0"/>
          </a:p>
          <a:p>
            <a:pPr algn="just"/>
            <a:r>
              <a:rPr lang="en-GB" altLang="en-US" sz="2000" smtClean="0"/>
              <a:t>Start in Year 12 </a:t>
            </a:r>
          </a:p>
          <a:p>
            <a:pPr algn="just"/>
            <a:endParaRPr lang="en-GB" altLang="en-US" sz="1200" smtClean="0"/>
          </a:p>
          <a:p>
            <a:pPr algn="just"/>
            <a:r>
              <a:rPr lang="en-GB" altLang="en-US" sz="2000" smtClean="0"/>
              <a:t>3-4 weeks or more BUT check specific requirements</a:t>
            </a:r>
          </a:p>
          <a:p>
            <a:pPr algn="just"/>
            <a:endParaRPr lang="en-GB" altLang="en-US" sz="1200" smtClean="0"/>
          </a:p>
          <a:p>
            <a:pPr algn="just"/>
            <a:r>
              <a:rPr lang="en-GB" altLang="en-US" sz="2000" smtClean="0"/>
              <a:t>Range of different experiences in variety of settings eg hospital work, GP, voluntary wrok  in socially different areas </a:t>
            </a:r>
          </a:p>
          <a:p>
            <a:pPr algn="just"/>
            <a:endParaRPr lang="en-GB" altLang="en-US" sz="1200" smtClean="0"/>
          </a:p>
          <a:p>
            <a:pPr algn="just"/>
            <a:r>
              <a:rPr lang="en-GB" altLang="en-US" sz="2000" smtClean="0"/>
              <a:t>Keep a diary/journal of insights but not just descriptive</a:t>
            </a:r>
          </a:p>
          <a:p>
            <a:pPr algn="just">
              <a:buFont typeface="Wingdings" panose="05000000000000000000" pitchFamily="2" charset="2"/>
              <a:buNone/>
            </a:pPr>
            <a:endParaRPr lang="en-GB" altLang="en-US" sz="2000" smtClean="0"/>
          </a:p>
        </p:txBody>
      </p:sp>
      <p:pic>
        <p:nvPicPr>
          <p:cNvPr id="40964" name="Picture 2" descr="http://4.bp.blogspot.com/-mWvg7PMZ8vc/T-LzXGvBFnI/AAAAAAAAAB0/2DzhnscCWKM/s1600/108592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115888"/>
            <a:ext cx="32416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0"/>
            <a:ext cx="12620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885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altLang="en-US" smtClean="0"/>
              <a:t>Qualifications</a:t>
            </a:r>
          </a:p>
        </p:txBody>
      </p:sp>
      <p:sp>
        <p:nvSpPr>
          <p:cNvPr id="8195" name="Rectangle 3"/>
          <p:cNvSpPr>
            <a:spLocks noGrp="1" noChangeArrowheads="1"/>
          </p:cNvSpPr>
          <p:nvPr>
            <p:ph type="body" idx="1"/>
          </p:nvPr>
        </p:nvSpPr>
        <p:spPr/>
        <p:txBody>
          <a:bodyPr/>
          <a:lstStyle/>
          <a:p>
            <a:r>
              <a:rPr lang="en-GB" altLang="en-US" dirty="0" smtClean="0"/>
              <a:t>No required number of GCSEs (but Oxford look at contextualised GCSE results).</a:t>
            </a:r>
          </a:p>
          <a:p>
            <a:r>
              <a:rPr lang="en-GB" altLang="en-US" dirty="0" smtClean="0"/>
              <a:t>A*A*A – AAA (Oxbridge)</a:t>
            </a:r>
          </a:p>
          <a:p>
            <a:r>
              <a:rPr lang="en-GB" altLang="en-US" dirty="0" smtClean="0"/>
              <a:t>A*AA – AAB (other Russell Group)</a:t>
            </a:r>
          </a:p>
          <a:p>
            <a:r>
              <a:rPr lang="en-GB" altLang="en-US" dirty="0" smtClean="0"/>
              <a:t>Some courses require or recommend specific subjects.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3769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349375" y="692150"/>
            <a:ext cx="7775575" cy="1216025"/>
          </a:xfrm>
        </p:spPr>
        <p:txBody>
          <a:bodyPr/>
          <a:lstStyle/>
          <a:p>
            <a:pPr algn="ctr"/>
            <a:r>
              <a:rPr lang="en-GB" altLang="en-US" sz="3200" smtClean="0"/>
              <a:t>Keep a Super-Curricular Activities Record for Personal Statements and Interviews</a:t>
            </a:r>
          </a:p>
        </p:txBody>
      </p:sp>
      <p:sp>
        <p:nvSpPr>
          <p:cNvPr id="43011" name="Content Placeholder 2"/>
          <p:cNvSpPr>
            <a:spLocks noGrp="1"/>
          </p:cNvSpPr>
          <p:nvPr>
            <p:ph idx="1"/>
          </p:nvPr>
        </p:nvSpPr>
        <p:spPr>
          <a:xfrm>
            <a:off x="250825" y="1557338"/>
            <a:ext cx="8001000" cy="4103687"/>
          </a:xfrm>
        </p:spPr>
        <p:txBody>
          <a:bodyPr/>
          <a:lstStyle/>
          <a:p>
            <a:pPr marL="0" indent="0" algn="just">
              <a:buFont typeface="Wingdings" panose="05000000000000000000" pitchFamily="2" charset="2"/>
              <a:buNone/>
              <a:defRPr/>
            </a:pPr>
            <a:endParaRPr lang="en-GB" altLang="en-US" sz="2000" dirty="0" smtClean="0"/>
          </a:p>
          <a:p>
            <a:pPr algn="just">
              <a:defRPr/>
            </a:pPr>
            <a:r>
              <a:rPr lang="en-GB" altLang="en-US" sz="2000" dirty="0" smtClean="0"/>
              <a:t>What did you do?</a:t>
            </a:r>
          </a:p>
          <a:p>
            <a:pPr algn="just">
              <a:defRPr/>
            </a:pPr>
            <a:endParaRPr lang="en-GB" altLang="en-US" sz="1400" dirty="0" smtClean="0"/>
          </a:p>
          <a:p>
            <a:pPr algn="just">
              <a:defRPr/>
            </a:pPr>
            <a:r>
              <a:rPr lang="en-GB" altLang="en-US" sz="2000" dirty="0" smtClean="0"/>
              <a:t>What was interesting, significant and relevant? </a:t>
            </a:r>
          </a:p>
          <a:p>
            <a:pPr algn="just">
              <a:defRPr/>
            </a:pPr>
            <a:endParaRPr lang="en-GB" altLang="en-US" sz="1400" dirty="0" smtClean="0"/>
          </a:p>
          <a:p>
            <a:pPr algn="just">
              <a:defRPr/>
            </a:pPr>
            <a:r>
              <a:rPr lang="en-GB" altLang="en-US" sz="2000" dirty="0" smtClean="0"/>
              <a:t>How was your perception or view of the subject matter changed? </a:t>
            </a:r>
          </a:p>
          <a:p>
            <a:pPr algn="just">
              <a:defRPr/>
            </a:pPr>
            <a:endParaRPr lang="en-GB" altLang="en-US" sz="1400" dirty="0" smtClean="0"/>
          </a:p>
          <a:p>
            <a:pPr algn="just">
              <a:defRPr/>
            </a:pPr>
            <a:r>
              <a:rPr lang="en-GB" altLang="en-US" sz="2000" dirty="0" smtClean="0"/>
              <a:t>What did you agree or disagree with and why? </a:t>
            </a:r>
          </a:p>
          <a:p>
            <a:pPr algn="just">
              <a:defRPr/>
            </a:pPr>
            <a:endParaRPr lang="en-GB" altLang="en-US" sz="1400" dirty="0" smtClean="0"/>
          </a:p>
          <a:p>
            <a:pPr algn="just">
              <a:defRPr/>
            </a:pPr>
            <a:r>
              <a:rPr lang="en-GB" altLang="en-US" sz="2000" dirty="0" smtClean="0"/>
              <a:t>What further questions were  raised? </a:t>
            </a:r>
          </a:p>
          <a:p>
            <a:pPr algn="just">
              <a:defRPr/>
            </a:pPr>
            <a:endParaRPr lang="en-GB" altLang="en-US" sz="1400" dirty="0" smtClean="0"/>
          </a:p>
          <a:p>
            <a:pPr algn="just">
              <a:defRPr/>
            </a:pPr>
            <a:r>
              <a:rPr lang="en-GB" altLang="en-US" sz="2000" dirty="0" smtClean="0"/>
              <a:t>What could you do to explore these questions further? </a:t>
            </a:r>
          </a:p>
          <a:p>
            <a:pPr algn="just">
              <a:defRPr/>
            </a:pPr>
            <a:endParaRPr lang="en-GB" altLang="en-US" sz="1400" dirty="0" smtClean="0"/>
          </a:p>
          <a:p>
            <a:pPr algn="just">
              <a:defRPr/>
            </a:pPr>
            <a:r>
              <a:rPr lang="en-GB" altLang="en-US" sz="2000" dirty="0" smtClean="0"/>
              <a:t>What skills or understanding were developed?</a:t>
            </a:r>
          </a:p>
        </p:txBody>
      </p:sp>
      <p:pic>
        <p:nvPicPr>
          <p:cNvPr id="41988" name="Picture 2" descr="http://www.vml.com/sites/default/files/news-article/image/uncovering-true-ins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3573463"/>
            <a:ext cx="19367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http://paterson-education.org/wp-content/uploads/2013/08/Questions_To_-A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1557338"/>
            <a:ext cx="21256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88913"/>
            <a:ext cx="12620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0278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GB" altLang="en-US" smtClean="0"/>
          </a:p>
        </p:txBody>
      </p:sp>
      <p:sp>
        <p:nvSpPr>
          <p:cNvPr id="43011" name="Content Placeholder 2"/>
          <p:cNvSpPr>
            <a:spLocks noGrp="1"/>
          </p:cNvSpPr>
          <p:nvPr>
            <p:ph idx="1"/>
          </p:nvPr>
        </p:nvSpPr>
        <p:spPr/>
        <p:txBody>
          <a:bodyPr/>
          <a:lstStyle/>
          <a:p>
            <a:endParaRPr lang="en-GB" altLang="en-US"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80988"/>
            <a:ext cx="4351337"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60350"/>
            <a:ext cx="41783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5"/>
          <p:cNvSpPr txBox="1">
            <a:spLocks noChangeArrowheads="1"/>
          </p:cNvSpPr>
          <p:nvPr/>
        </p:nvSpPr>
        <p:spPr bwMode="auto">
          <a:xfrm>
            <a:off x="107950" y="6308725"/>
            <a:ext cx="90360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GB" altLang="en-US" sz="1400" b="1"/>
              <a:t>Christ Church Oxford: </a:t>
            </a:r>
            <a:r>
              <a:rPr lang="en-GB" altLang="en-US" sz="1400">
                <a:hlinkClick r:id="rId4"/>
              </a:rPr>
              <a:t>http://www.chch.ox.ac.uk/admissions/access-and-outreach/resources</a:t>
            </a:r>
            <a:endParaRPr lang="en-GB" altLang="en-US" sz="1400"/>
          </a:p>
          <a:p>
            <a:endParaRPr lang="en-GB" altLang="en-US" sz="1400"/>
          </a:p>
          <a:p>
            <a:r>
              <a:rPr lang="en-GB" altLang="en-US" sz="1400"/>
              <a:t> </a:t>
            </a:r>
          </a:p>
        </p:txBody>
      </p:sp>
    </p:spTree>
    <p:extLst>
      <p:ext uri="{BB962C8B-B14F-4D97-AF65-F5344CB8AC3E}">
        <p14:creationId xmlns:p14="http://schemas.microsoft.com/office/powerpoint/2010/main" val="28370305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54050" y="981075"/>
            <a:ext cx="8001000" cy="1216025"/>
          </a:xfrm>
        </p:spPr>
        <p:txBody>
          <a:bodyPr/>
          <a:lstStyle/>
          <a:p>
            <a:r>
              <a:rPr lang="en-GB" altLang="en-US" sz="3600" smtClean="0"/>
              <a:t>No-one Expects </a:t>
            </a:r>
            <a:br>
              <a:rPr lang="en-GB" altLang="en-US" sz="3600" smtClean="0"/>
            </a:br>
            <a:r>
              <a:rPr lang="en-GB" altLang="en-US" sz="3600" smtClean="0"/>
              <a:t>You to do all 10!!</a:t>
            </a:r>
          </a:p>
        </p:txBody>
      </p:sp>
      <p:sp>
        <p:nvSpPr>
          <p:cNvPr id="44035" name="Content Placeholder 2"/>
          <p:cNvSpPr>
            <a:spLocks noGrp="1"/>
          </p:cNvSpPr>
          <p:nvPr>
            <p:ph idx="1"/>
          </p:nvPr>
        </p:nvSpPr>
        <p:spPr>
          <a:xfrm>
            <a:off x="539750" y="2205038"/>
            <a:ext cx="8001000" cy="4413250"/>
          </a:xfrm>
        </p:spPr>
        <p:txBody>
          <a:bodyPr/>
          <a:lstStyle/>
          <a:p>
            <a:pPr algn="just"/>
            <a:r>
              <a:rPr lang="en-GB" altLang="en-US" sz="2000" smtClean="0"/>
              <a:t>Choose a  few topics or issues in your subject to follow up in depth using a variety of the 10 resources</a:t>
            </a:r>
          </a:p>
          <a:p>
            <a:pPr algn="just"/>
            <a:endParaRPr lang="en-GB" altLang="en-US" sz="1400" smtClean="0"/>
          </a:p>
          <a:p>
            <a:pPr algn="just"/>
            <a:r>
              <a:rPr lang="en-GB" altLang="en-US" sz="2000" smtClean="0"/>
              <a:t>As a bare minimum use Short Introductions series, a subject magazine and its back-numbers, wide reading or challenging problems (say in Maths)</a:t>
            </a:r>
          </a:p>
          <a:p>
            <a:pPr algn="just"/>
            <a:endParaRPr lang="en-GB" altLang="en-US" sz="1400" smtClean="0"/>
          </a:p>
          <a:p>
            <a:pPr algn="just"/>
            <a:r>
              <a:rPr lang="en-GB" altLang="en-US" sz="2000" smtClean="0"/>
              <a:t>Develop an area of interest in the subject but outside the exam spec</a:t>
            </a:r>
          </a:p>
          <a:p>
            <a:pPr algn="just"/>
            <a:endParaRPr lang="en-GB" altLang="en-US" sz="1400" smtClean="0"/>
          </a:p>
          <a:p>
            <a:pPr algn="just"/>
            <a:r>
              <a:rPr lang="en-GB" altLang="en-US" sz="2000" smtClean="0"/>
              <a:t>Find out much more about something in the spec that interests you </a:t>
            </a:r>
          </a:p>
          <a:p>
            <a:pPr algn="just"/>
            <a:endParaRPr lang="en-GB" altLang="en-US" sz="1400" smtClean="0"/>
          </a:p>
          <a:p>
            <a:pPr algn="just"/>
            <a:r>
              <a:rPr lang="en-GB" altLang="en-US" sz="2000" smtClean="0"/>
              <a:t>Above all, be able to show knowledge and  enthusiasm</a:t>
            </a:r>
          </a:p>
        </p:txBody>
      </p:sp>
      <p:pic>
        <p:nvPicPr>
          <p:cNvPr id="44036" name="Picture 2" descr="https://public-ch3301.files.1drv.com/y3pYzTf7ApW_OMtUSZoPxMsgp4ekL-5obZxXtNkn5MIEn0qGQMGpuPkAdxoymIQNON7-7Lum1e8q9JYU1R78yGnoVEE5DtxNEpEPs5ZhCozJFN-o6IrMeCihKNjZYqtcSrR/enthusiasm%20wordle.jpg?rdrts=1331309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88913"/>
            <a:ext cx="417671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01738"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453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algn="ctr"/>
            <a:r>
              <a:rPr lang="en-GB" altLang="en-US" sz="3600" smtClean="0"/>
              <a:t>What about Extra-Curricular Activities?</a:t>
            </a:r>
          </a:p>
        </p:txBody>
      </p:sp>
      <p:sp>
        <p:nvSpPr>
          <p:cNvPr id="45059" name="Content Placeholder 2"/>
          <p:cNvSpPr>
            <a:spLocks noGrp="1"/>
          </p:cNvSpPr>
          <p:nvPr>
            <p:ph idx="1"/>
          </p:nvPr>
        </p:nvSpPr>
        <p:spPr>
          <a:xfrm>
            <a:off x="498475" y="2014538"/>
            <a:ext cx="8001000" cy="4267200"/>
          </a:xfrm>
        </p:spPr>
        <p:txBody>
          <a:bodyPr/>
          <a:lstStyle/>
          <a:p>
            <a:endParaRPr lang="en-GB" altLang="en-US" sz="2000" smtClean="0"/>
          </a:p>
          <a:p>
            <a:pPr algn="just"/>
            <a:endParaRPr lang="en-GB" altLang="en-US" sz="2000" smtClean="0"/>
          </a:p>
          <a:p>
            <a:pPr algn="just"/>
            <a:endParaRPr lang="en-GB" altLang="en-US" sz="2000" smtClean="0"/>
          </a:p>
          <a:p>
            <a:pPr algn="just"/>
            <a:r>
              <a:rPr lang="en-GB" altLang="en-US" sz="1800" smtClean="0"/>
              <a:t>Interests outside your subject are important for your own all-round development </a:t>
            </a:r>
          </a:p>
          <a:p>
            <a:pPr algn="just"/>
            <a:endParaRPr lang="en-GB" altLang="en-US" sz="1800" smtClean="0"/>
          </a:p>
          <a:p>
            <a:pPr algn="just"/>
            <a:r>
              <a:rPr lang="en-GB" altLang="en-US" sz="1800" smtClean="0"/>
              <a:t>They show you can manage your time and deal with the competing  pressures of academic life</a:t>
            </a:r>
          </a:p>
          <a:p>
            <a:pPr algn="just"/>
            <a:endParaRPr lang="en-GB" altLang="en-US" sz="1800" smtClean="0"/>
          </a:p>
          <a:p>
            <a:pPr algn="just"/>
            <a:r>
              <a:rPr lang="en-GB" altLang="en-US" sz="1800" b="1" smtClean="0"/>
              <a:t>BUT</a:t>
            </a:r>
            <a:r>
              <a:rPr lang="en-GB" altLang="en-US" sz="1800" smtClean="0"/>
              <a:t> the more competitive the course the less  significant they are and it is super-curricular activities that will make the difference </a:t>
            </a:r>
          </a:p>
        </p:txBody>
      </p:sp>
      <p:pic>
        <p:nvPicPr>
          <p:cNvPr id="45060" name="Picture 2" descr="http://www.poultonstchadsce.lancs.sch.uk/images/library/Extracurricular%20activities/AutoCollage_AutoCollage_7_Images.jpg"/>
          <p:cNvPicPr>
            <a:picLocks noChangeAspect="1" noChangeArrowheads="1"/>
          </p:cNvPicPr>
          <p:nvPr/>
        </p:nvPicPr>
        <p:blipFill>
          <a:blip r:embed="rId2">
            <a:extLst>
              <a:ext uri="{28A0092B-C50C-407E-A947-70E740481C1C}">
                <a14:useLocalDpi xmlns:a14="http://schemas.microsoft.com/office/drawing/2010/main" val="0"/>
              </a:ext>
            </a:extLst>
          </a:blip>
          <a:srcRect r="7907" b="13483"/>
          <a:stretch>
            <a:fillRect/>
          </a:stretch>
        </p:blipFill>
        <p:spPr bwMode="auto">
          <a:xfrm>
            <a:off x="323850" y="1268413"/>
            <a:ext cx="29860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descr="http://infinityinstitutenewspaper.org/wp-content/uploads/2014/10/extracurricula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788" y="981075"/>
            <a:ext cx="2578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44463"/>
            <a:ext cx="111442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5876925"/>
            <a:ext cx="9199563"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6703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116013" y="179388"/>
            <a:ext cx="8001000" cy="1216025"/>
          </a:xfrm>
        </p:spPr>
        <p:txBody>
          <a:bodyPr/>
          <a:lstStyle/>
          <a:p>
            <a:pPr algn="ctr"/>
            <a:r>
              <a:rPr lang="en-GB" altLang="en-US" sz="3600" smtClean="0"/>
              <a:t>But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
            </a:r>
            <a:br>
              <a:rPr lang="en-GB" altLang="en-US" sz="3600" smtClean="0"/>
            </a:br>
            <a:r>
              <a:rPr lang="en-GB" altLang="en-US" sz="3600" smtClean="0"/>
              <a:t>BUT Don’t Forget to Keep  Your Eye on the Exam ‘ball’</a:t>
            </a:r>
          </a:p>
        </p:txBody>
      </p:sp>
      <p:sp>
        <p:nvSpPr>
          <p:cNvPr id="46083" name="AutoShape 4" descr="Image result for keep your eye the ball"/>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p>
        </p:txBody>
      </p:sp>
      <p:sp>
        <p:nvSpPr>
          <p:cNvPr id="46084" name="AutoShape 6" descr="Image result for keep your eye the ball"/>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p>
        </p:txBody>
      </p:sp>
      <p:pic>
        <p:nvPicPr>
          <p:cNvPr id="46085" name="Picture 8" descr="http://ahtbm.s3.amazonaws.com/blog/2014/08/tumblr_m6sfvfQVDo1qg39ewo1_50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557338"/>
            <a:ext cx="76327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descr="http://www.ctckingshurst.academy/wp-content/uploads/2015/10/exam-dat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4797425"/>
            <a:ext cx="33432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60338"/>
            <a:ext cx="12017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382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95" y="4203669"/>
            <a:ext cx="9120186" cy="1470025"/>
          </a:xfrm>
        </p:spPr>
        <p:txBody>
          <a:bodyPr/>
          <a:lstStyle/>
          <a:p>
            <a:pPr algn="ctr" eaLnBrk="1" hangingPunct="1"/>
            <a:r>
              <a:rPr lang="en-US" altLang="en-US" sz="4800" b="1" dirty="0" smtClean="0">
                <a:ln w="22225">
                  <a:solidFill>
                    <a:schemeClr val="accent2"/>
                  </a:solidFill>
                  <a:prstDash val="solid"/>
                </a:ln>
                <a:solidFill>
                  <a:schemeClr val="accent2">
                    <a:lumMod val="40000"/>
                    <a:lumOff val="60000"/>
                  </a:schemeClr>
                </a:solidFill>
              </a:rPr>
              <a:t>Making A Level Choices</a:t>
            </a:r>
          </a:p>
        </p:txBody>
      </p:sp>
      <p:pic>
        <p:nvPicPr>
          <p:cNvPr id="1026" name="Picture 2" descr="http://www.thirdyearabroad.com/images/stories/reviews/Cities/Oxford.jpg"/>
          <p:cNvPicPr>
            <a:picLocks noChangeAspect="1" noChangeArrowheads="1"/>
          </p:cNvPicPr>
          <p:nvPr/>
        </p:nvPicPr>
        <p:blipFill>
          <a:blip r:embed="rId3" cstate="print"/>
          <a:srcRect r="8273"/>
          <a:stretch>
            <a:fillRect/>
          </a:stretch>
        </p:blipFill>
        <p:spPr bwMode="auto">
          <a:xfrm>
            <a:off x="9195" y="-11465"/>
            <a:ext cx="2612667" cy="3796004"/>
          </a:xfrm>
          <a:prstGeom prst="rect">
            <a:avLst/>
          </a:prstGeom>
          <a:ln>
            <a:noFill/>
          </a:ln>
          <a:effectLst>
            <a:softEdge rad="112500"/>
          </a:effectLst>
        </p:spPr>
      </p:pic>
      <p:pic>
        <p:nvPicPr>
          <p:cNvPr id="1028" name="Picture 4" descr="http://www.hicambridgehotel.co.uk/sites/57/gallery/jgvXABuE5A.jpeg"/>
          <p:cNvPicPr>
            <a:picLocks noChangeAspect="1" noChangeArrowheads="1"/>
          </p:cNvPicPr>
          <p:nvPr/>
        </p:nvPicPr>
        <p:blipFill>
          <a:blip r:embed="rId4" cstate="print"/>
          <a:srcRect/>
          <a:stretch>
            <a:fillRect/>
          </a:stretch>
        </p:blipFill>
        <p:spPr bwMode="auto">
          <a:xfrm>
            <a:off x="6627053" y="-1"/>
            <a:ext cx="2516947" cy="3784540"/>
          </a:xfrm>
          <a:prstGeom prst="rect">
            <a:avLst/>
          </a:prstGeom>
          <a:ln>
            <a:noFill/>
          </a:ln>
          <a:effectLst>
            <a:softEdge rad="112500"/>
          </a:effec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412" y="2257359"/>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582" y="0"/>
            <a:ext cx="37941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081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1837" y="0"/>
            <a:ext cx="8001000" cy="723625"/>
          </a:xfrm>
        </p:spPr>
        <p:txBody>
          <a:bodyPr/>
          <a:lstStyle/>
          <a:p>
            <a:r>
              <a:rPr lang="en-GB" altLang="en-US" dirty="0" smtClean="0"/>
              <a:t>Planning Ahead</a:t>
            </a:r>
          </a:p>
        </p:txBody>
      </p:sp>
      <p:sp>
        <p:nvSpPr>
          <p:cNvPr id="10243" name="Text Box 4"/>
          <p:cNvSpPr txBox="1">
            <a:spLocks noChangeArrowheads="1"/>
          </p:cNvSpPr>
          <p:nvPr/>
        </p:nvSpPr>
        <p:spPr bwMode="auto">
          <a:xfrm>
            <a:off x="323850" y="1484313"/>
            <a:ext cx="2724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6000"/>
              <a:t>GCSEs</a:t>
            </a:r>
          </a:p>
        </p:txBody>
      </p:sp>
      <p:sp>
        <p:nvSpPr>
          <p:cNvPr id="10244" name="Text Box 5"/>
          <p:cNvSpPr txBox="1">
            <a:spLocks noChangeArrowheads="1"/>
          </p:cNvSpPr>
          <p:nvPr/>
        </p:nvSpPr>
        <p:spPr bwMode="auto">
          <a:xfrm>
            <a:off x="4787900" y="4125913"/>
            <a:ext cx="1851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4000"/>
              <a:t>Degree</a:t>
            </a:r>
          </a:p>
        </p:txBody>
      </p:sp>
      <p:sp>
        <p:nvSpPr>
          <p:cNvPr id="10245" name="Text Box 6"/>
          <p:cNvSpPr txBox="1">
            <a:spLocks noChangeArrowheads="1"/>
          </p:cNvSpPr>
          <p:nvPr/>
        </p:nvSpPr>
        <p:spPr bwMode="auto">
          <a:xfrm>
            <a:off x="6948488" y="5399088"/>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sz="3600"/>
              <a:t>Career</a:t>
            </a:r>
          </a:p>
        </p:txBody>
      </p:sp>
      <p:sp>
        <p:nvSpPr>
          <p:cNvPr id="10246" name="Text Box 7"/>
          <p:cNvSpPr txBox="1">
            <a:spLocks noChangeArrowheads="1"/>
          </p:cNvSpPr>
          <p:nvPr/>
        </p:nvSpPr>
        <p:spPr bwMode="auto">
          <a:xfrm>
            <a:off x="2555875" y="2924175"/>
            <a:ext cx="21415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en-GB" altLang="en-US"/>
              <a:t>A levels</a:t>
            </a:r>
          </a:p>
        </p:txBody>
      </p:sp>
      <p:sp>
        <p:nvSpPr>
          <p:cNvPr id="10247" name="Line 8"/>
          <p:cNvSpPr>
            <a:spLocks noChangeShapeType="1"/>
          </p:cNvSpPr>
          <p:nvPr/>
        </p:nvSpPr>
        <p:spPr bwMode="auto">
          <a:xfrm>
            <a:off x="250825" y="2420938"/>
            <a:ext cx="7345363" cy="381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8" name="Line 9"/>
          <p:cNvSpPr>
            <a:spLocks noChangeShapeType="1"/>
          </p:cNvSpPr>
          <p:nvPr/>
        </p:nvSpPr>
        <p:spPr bwMode="auto">
          <a:xfrm>
            <a:off x="2016125" y="1052513"/>
            <a:ext cx="6588125" cy="4608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9" name="AutoShape 10"/>
          <p:cNvSpPr>
            <a:spLocks noChangeArrowheads="1"/>
          </p:cNvSpPr>
          <p:nvPr/>
        </p:nvSpPr>
        <p:spPr bwMode="auto">
          <a:xfrm rot="1841074">
            <a:off x="2268538" y="2420938"/>
            <a:ext cx="719137" cy="576262"/>
          </a:xfrm>
          <a:prstGeom prst="rightArrow">
            <a:avLst>
              <a:gd name="adj1" fmla="val 50000"/>
              <a:gd name="adj2" fmla="val 3119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0250" name="AutoShape 11"/>
          <p:cNvSpPr>
            <a:spLocks noChangeArrowheads="1"/>
          </p:cNvSpPr>
          <p:nvPr/>
        </p:nvSpPr>
        <p:spPr bwMode="auto">
          <a:xfrm rot="1841074">
            <a:off x="4284663" y="3644900"/>
            <a:ext cx="719137" cy="576263"/>
          </a:xfrm>
          <a:prstGeom prst="rightArrow">
            <a:avLst>
              <a:gd name="adj1" fmla="val 50000"/>
              <a:gd name="adj2" fmla="val 3119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0251" name="AutoShape 12"/>
          <p:cNvSpPr>
            <a:spLocks noChangeArrowheads="1"/>
          </p:cNvSpPr>
          <p:nvPr/>
        </p:nvSpPr>
        <p:spPr bwMode="auto">
          <a:xfrm rot="1841074">
            <a:off x="6372225" y="4868863"/>
            <a:ext cx="719138" cy="576262"/>
          </a:xfrm>
          <a:prstGeom prst="rightArrow">
            <a:avLst>
              <a:gd name="adj1" fmla="val 50000"/>
              <a:gd name="adj2" fmla="val 3119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panose="020B0604020202020204" pitchFamily="34" charset="0"/>
                <a:cs typeface="Arial" panose="020B0604020202020204" pitchFamily="34" charset="0"/>
              </a:defRPr>
            </a:lvl1pPr>
            <a:lvl2pPr marL="742950" indent="-285750">
              <a:defRPr sz="4400">
                <a:solidFill>
                  <a:schemeClr val="tx1"/>
                </a:solidFill>
                <a:latin typeface="Arial" panose="020B0604020202020204" pitchFamily="34" charset="0"/>
                <a:cs typeface="Arial" panose="020B0604020202020204" pitchFamily="34" charset="0"/>
              </a:defRPr>
            </a:lvl2pPr>
            <a:lvl3pPr marL="1143000" indent="-228600">
              <a:defRPr sz="4400">
                <a:solidFill>
                  <a:schemeClr val="tx1"/>
                </a:solidFill>
                <a:latin typeface="Arial" panose="020B0604020202020204" pitchFamily="34" charset="0"/>
                <a:cs typeface="Arial" panose="020B0604020202020204" pitchFamily="34" charset="0"/>
              </a:defRPr>
            </a:lvl3pPr>
            <a:lvl4pPr marL="1600200" indent="-228600">
              <a:defRPr sz="4400">
                <a:solidFill>
                  <a:schemeClr val="tx1"/>
                </a:solidFill>
                <a:latin typeface="Arial" panose="020B0604020202020204" pitchFamily="34" charset="0"/>
                <a:cs typeface="Arial" panose="020B0604020202020204" pitchFamily="34" charset="0"/>
              </a:defRPr>
            </a:lvl4pPr>
            <a:lvl5pPr marL="2057400" indent="-228600">
              <a:defRPr sz="4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88" y="-17370"/>
            <a:ext cx="2025612" cy="152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092825"/>
            <a:ext cx="9199563"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324632"/>
      </p:ext>
    </p:extLst>
  </p:cSld>
  <p:clrMapOvr>
    <a:masterClrMapping/>
  </p:clrMapOvr>
</p:sld>
</file>

<file path=ppt/theme/theme1.xml><?xml version="1.0" encoding="utf-8"?>
<a:theme xmlns:a="http://schemas.openxmlformats.org/drawingml/2006/main" name="Profil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F7FC8280A2D14F84EA1FF244167E5D" ma:contentTypeVersion="0" ma:contentTypeDescription="Create a new document." ma:contentTypeScope="" ma:versionID="69ee40cae5eca8c486a701421ff76677">
  <xsd:schema xmlns:xsd="http://www.w3.org/2001/XMLSchema" xmlns:xs="http://www.w3.org/2001/XMLSchema" xmlns:p="http://schemas.microsoft.com/office/2006/metadata/properties" targetNamespace="http://schemas.microsoft.com/office/2006/metadata/properties" ma:root="true" ma:fieldsID="abc59ee2edf01cfb808cadb27e045d2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187B64-7BE4-4C3E-A76B-70120D4A328D}">
  <ds:schemaRefs>
    <ds:schemaRef ds:uri="http://schemas.microsoft.com/sharepoint/v3/contenttype/forms"/>
  </ds:schemaRefs>
</ds:datastoreItem>
</file>

<file path=customXml/itemProps2.xml><?xml version="1.0" encoding="utf-8"?>
<ds:datastoreItem xmlns:ds="http://schemas.openxmlformats.org/officeDocument/2006/customXml" ds:itemID="{DCF97106-010B-40CE-855F-ADDCBAC83F4D}">
  <ds:schemaRefs>
    <ds:schemaRef ds:uri="http://schemas.microsoft.com/office/2006/documentManagement/types"/>
    <ds:schemaRef ds:uri="http://purl.org/dc/elements/1.1/"/>
    <ds:schemaRef ds:uri="http://purl.org/dc/terms/"/>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1B1873B-9943-47C2-BEF2-BE31A3A56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1456</TotalTime>
  <Words>2452</Words>
  <Application>Microsoft Office PowerPoint</Application>
  <PresentationFormat>On-screen Show (4:3)</PresentationFormat>
  <Paragraphs>348</Paragraphs>
  <Slides>74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ＭＳ Ｐゴシック</vt:lpstr>
      <vt:lpstr>Arial</vt:lpstr>
      <vt:lpstr>Times New Roman</vt:lpstr>
      <vt:lpstr>Verdana</vt:lpstr>
      <vt:lpstr>Wingdings</vt:lpstr>
      <vt:lpstr>Profile</vt:lpstr>
      <vt:lpstr>The Honours Programme</vt:lpstr>
      <vt:lpstr>The goal of the Honours Programme</vt:lpstr>
      <vt:lpstr>The Russell Group</vt:lpstr>
      <vt:lpstr>Russell Group universities</vt:lpstr>
      <vt:lpstr>The Oxbridge Candidate</vt:lpstr>
      <vt:lpstr>What an offer may  be based on</vt:lpstr>
      <vt:lpstr>Qualifications</vt:lpstr>
      <vt:lpstr>Making A Level Choices</vt:lpstr>
      <vt:lpstr>Planning Ahead</vt:lpstr>
      <vt:lpstr>Backwards Thinking…</vt:lpstr>
      <vt:lpstr>General guidance</vt:lpstr>
      <vt:lpstr>If you are interested in Arts/Social Sciences…</vt:lpstr>
      <vt:lpstr>If you are interested in Mathematics/Sciences…</vt:lpstr>
      <vt:lpstr>More specific guidance</vt:lpstr>
      <vt:lpstr>What to look for…</vt:lpstr>
      <vt:lpstr>English Language and Literature (Oxford)</vt:lpstr>
      <vt:lpstr>Law (Oxford)</vt:lpstr>
      <vt:lpstr>Medicine (Oxford)</vt:lpstr>
      <vt:lpstr>Medicine (Oxford)</vt:lpstr>
      <vt:lpstr>Medicine (Cambridge)</vt:lpstr>
      <vt:lpstr>Materials Science (Oxford)</vt:lpstr>
      <vt:lpstr>Natural Science  (Cambridge)</vt:lpstr>
      <vt:lpstr>*Important*</vt:lpstr>
      <vt:lpstr>Admissions Tests</vt:lpstr>
      <vt:lpstr>Medicine, Vet Sci,  Dentistry and Law</vt:lpstr>
      <vt:lpstr>Subject-specific tests</vt:lpstr>
      <vt:lpstr>TSA (Thinking Skills Assessment)</vt:lpstr>
      <vt:lpstr>Interviews</vt:lpstr>
      <vt:lpstr>EPQ (from the University of Oxford)</vt:lpstr>
      <vt:lpstr>Sample Interview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Statements</vt:lpstr>
      <vt:lpstr>Personal statement</vt:lpstr>
      <vt:lpstr>Things to include</vt:lpstr>
      <vt:lpstr>Lutterworth College Early Applicants</vt:lpstr>
      <vt:lpstr>Early Applicant?</vt:lpstr>
      <vt:lpstr>PowerPoint Presentation</vt:lpstr>
      <vt:lpstr>  Competitive Universities and Courses </vt:lpstr>
      <vt:lpstr>What is Super-Curricular Enrichment?</vt:lpstr>
      <vt:lpstr>What Type of Student are They Looking for?</vt:lpstr>
      <vt:lpstr>Talk to Your Subject Teachers and Get their Advice</vt:lpstr>
      <vt:lpstr>  Look for Guidance on Focused Wider Reading   </vt:lpstr>
      <vt:lpstr>University College Oxford has its own Super-Curricular Website: Staircase 12</vt:lpstr>
      <vt:lpstr>Senior Press Degree Course Application Guides: Enrichment, Work Experience and Websites </vt:lpstr>
      <vt:lpstr>PowerPoint Presentation</vt:lpstr>
      <vt:lpstr> Find Out More About the Subject You Want to Study</vt:lpstr>
      <vt:lpstr>Subject Guides</vt:lpstr>
      <vt:lpstr>PowerPoint Presentation</vt:lpstr>
      <vt:lpstr> Use Cambridge HE+ Website to find our about the Latest Research</vt:lpstr>
      <vt:lpstr>PowerPoint Presentation</vt:lpstr>
      <vt:lpstr>Links to Key Websites</vt:lpstr>
      <vt:lpstr>Explore New Topics</vt:lpstr>
      <vt:lpstr> Read Subject Magazines</vt:lpstr>
      <vt:lpstr>Subscribe to Philip Allan  A Level Magazines</vt:lpstr>
      <vt:lpstr>   Keep up to with Relevant Events with Newspapers and their Websites</vt:lpstr>
      <vt:lpstr>             Use Relevant  Podcasts</vt:lpstr>
      <vt:lpstr>PowerPoint Presentation</vt:lpstr>
      <vt:lpstr>I Tunes U App</vt:lpstr>
      <vt:lpstr>Watch TED Talks</vt:lpstr>
      <vt:lpstr> Use TV and Radio Catch Up Archives</vt:lpstr>
      <vt:lpstr>BBC Programme Archive http://www.bbc.co.uk/archive/collections.shtml </vt:lpstr>
      <vt:lpstr>Get Relevant  Experience</vt:lpstr>
      <vt:lpstr>Medicine Work Experience:   Case Study </vt:lpstr>
      <vt:lpstr>Keep a Super-Curricular Activities Record for Personal Statements and Interviews</vt:lpstr>
      <vt:lpstr>PowerPoint Presentation</vt:lpstr>
      <vt:lpstr>No-one Expects  You to do all 10!!</vt:lpstr>
      <vt:lpstr>What about Extra-Curricular Activities?</vt:lpstr>
      <vt:lpstr>But              BUT Don’t Forget to Keep  Your Eye on the Exam ‘ball’</vt:lpstr>
    </vt:vector>
  </TitlesOfParts>
  <Company>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SUCCESS A MATTER OF LUCK?</dc:title>
  <dc:creator>Castle School</dc:creator>
  <cp:lastModifiedBy>N Summers</cp:lastModifiedBy>
  <cp:revision>122</cp:revision>
  <dcterms:created xsi:type="dcterms:W3CDTF">2003-06-11T07:20:53Z</dcterms:created>
  <dcterms:modified xsi:type="dcterms:W3CDTF">2018-09-24T13:09:38Z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0x01010077F7FC8280A2D14F84EA1FF244167E5D</vt:lpwstr>
  </property>
</Properties>
</file>